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0" r:id="rId65"/>
    <p:sldId id="319" r:id="rId66"/>
    <p:sldId id="321" r:id="rId67"/>
    <p:sldId id="322" r:id="rId68"/>
    <p:sldId id="323" r:id="rId69"/>
    <p:sldId id="325" r:id="rId70"/>
    <p:sldId id="326" r:id="rId71"/>
    <p:sldId id="327" r:id="rId72"/>
    <p:sldId id="328" r:id="rId7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9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8" name="عنصر نائب لرقم الشريحة 7"/>
          <p:cNvSpPr>
            <a:spLocks noGrp="1"/>
          </p:cNvSpPr>
          <p:nvPr>
            <p:ph type="sldNum" sz="quarter" idx="11"/>
          </p:nvPr>
        </p:nvSpPr>
        <p:spPr/>
        <p:txBody>
          <a:bodyPr/>
          <a:lstStyle/>
          <a:p>
            <a:fld id="{E68D8FAE-EEF7-4512-B966-749E3E32651D}" type="slidenum">
              <a:rPr lang="ar-IQ" smtClean="0"/>
              <a:pPr/>
              <a:t>‹#›</a:t>
            </a:fld>
            <a:endParaRPr lang="ar-IQ"/>
          </a:p>
        </p:txBody>
      </p:sp>
      <p:sp>
        <p:nvSpPr>
          <p:cNvPr id="9" name="عنصر نائب للتذييل 8"/>
          <p:cNvSpPr>
            <a:spLocks noGrp="1"/>
          </p:cNvSpPr>
          <p:nvPr>
            <p:ph type="ftr" sz="quarter" idx="12"/>
          </p:nvPr>
        </p:nvSpPr>
        <p:spPr/>
        <p:txBody>
          <a:bodyPr/>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532FA90-22DC-4C48-A3DE-FAEB54E4CBB8}"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156448" y="6422064"/>
            <a:ext cx="762000" cy="365125"/>
          </a:xfrm>
        </p:spPr>
        <p:txBody>
          <a:bodyPr/>
          <a:lstStyle/>
          <a:p>
            <a:fld id="{E68D8FAE-EEF7-4512-B966-749E3E32651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7532FA90-22DC-4C48-A3DE-FAEB54E4CBB8}"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68D8FAE-EEF7-4512-B966-749E3E32651D}"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532FA90-22DC-4C48-A3DE-FAEB54E4CBB8}" type="datetimeFigureOut">
              <a:rPr lang="ar-IQ" smtClean="0"/>
              <a:pPr/>
              <a:t>21/03/1441</a:t>
            </a:fld>
            <a:endParaRPr lang="ar-IQ"/>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68D8FAE-EEF7-4512-B966-749E3E32651D}"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28596" y="2071678"/>
            <a:ext cx="7470648" cy="2071702"/>
          </a:xfrm>
        </p:spPr>
        <p:txBody>
          <a:bodyPr>
            <a:normAutofit fontScale="90000"/>
          </a:bodyPr>
          <a:lstStyle/>
          <a:p>
            <a:pPr algn="ct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39700">
                    <a:schemeClr val="accent5">
                      <a:satMod val="175000"/>
                      <a:alpha val="40000"/>
                    </a:schemeClr>
                  </a:glow>
                  <a:reflection blurRad="6350" stA="60000" endA="900" endPos="58000" dir="5400000" sy="-100000" algn="bl" rotWithShape="0"/>
                </a:effectLst>
              </a:rPr>
              <a:t>INVESTIGATION OF CARDIOVASCULAR SYSTEM</a:t>
            </a:r>
            <a:endParaRPr lang="ar-IQ"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39700">
                  <a:schemeClr val="accent5">
                    <a:satMod val="175000"/>
                    <a:alpha val="40000"/>
                  </a:schemeClr>
                </a:glow>
                <a:reflection blurRad="6350" stA="60000" endA="900" endPos="58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The standard 12-lead ECG</a:t>
            </a:r>
            <a:endParaRPr lang="ar-IQ" sz="3600"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idx="1"/>
          </p:nvPr>
        </p:nvSpPr>
        <p:spPr/>
        <p:txBody>
          <a:bodyPr>
            <a:normAutofit fontScale="92500" lnSpcReduction="10000"/>
          </a:bodyPr>
          <a:lstStyle/>
          <a:p>
            <a:pPr algn="just" rtl="0"/>
            <a:r>
              <a:rPr lang="en-US" dirty="0" smtClean="0"/>
              <a:t>The 12-lead ECG is generated from ten physical electrodes that are attached to the skin.</a:t>
            </a:r>
          </a:p>
          <a:p>
            <a:pPr algn="just" rtl="0"/>
            <a:r>
              <a:rPr lang="en-US" dirty="0" smtClean="0"/>
              <a:t>One electrode is attached to each limb and six electrodes are attached to the chest.</a:t>
            </a:r>
          </a:p>
          <a:p>
            <a:pPr algn="just" rtl="0"/>
            <a:r>
              <a:rPr lang="en-US" dirty="0" smtClean="0"/>
              <a:t>In addition the left arm, right arm and left leg electrodes are attached to a central terminal acting as an additional virtual electrode in the centre of the chest (the right leg electrode acts as an </a:t>
            </a:r>
            <a:r>
              <a:rPr lang="en-US" dirty="0" err="1" smtClean="0"/>
              <a:t>earthing</a:t>
            </a:r>
            <a:r>
              <a:rPr lang="en-US" dirty="0" smtClean="0"/>
              <a:t> electrode).</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twelve ‘leads’ of the ECG refer to recordings made from pairs or sets of these electrodes.</a:t>
            </a:r>
          </a:p>
          <a:p>
            <a:pPr algn="just" rtl="0"/>
            <a:r>
              <a:rPr lang="en-US" dirty="0" smtClean="0"/>
              <a:t> They comprise three groups: three dipole limb leads, three augmented voltage limb leads and six </a:t>
            </a:r>
            <a:r>
              <a:rPr lang="en-US" dirty="0" err="1" smtClean="0"/>
              <a:t>unipole</a:t>
            </a:r>
            <a:r>
              <a:rPr lang="en-US" dirty="0" smtClean="0"/>
              <a:t> chest leads.</a:t>
            </a:r>
          </a:p>
          <a:p>
            <a:pPr algn="just" rtl="0">
              <a:buNone/>
            </a:pP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96842"/>
          </a:xfrm>
        </p:spPr>
        <p:txBody>
          <a:bodyPr>
            <a:normAutofit fontScale="90000"/>
          </a:bodyPr>
          <a:lstStyle/>
          <a:p>
            <a:endParaRPr lang="ar-IQ" dirty="0"/>
          </a:p>
        </p:txBody>
      </p:sp>
      <p:sp>
        <p:nvSpPr>
          <p:cNvPr id="3" name="عنصر نائب للمحتوى 2"/>
          <p:cNvSpPr>
            <a:spLocks noGrp="1"/>
          </p:cNvSpPr>
          <p:nvPr>
            <p:ph idx="1"/>
          </p:nvPr>
        </p:nvSpPr>
        <p:spPr>
          <a:xfrm>
            <a:off x="357158" y="928670"/>
            <a:ext cx="7467600" cy="4525963"/>
          </a:xfrm>
        </p:spPr>
        <p:txBody>
          <a:bodyPr>
            <a:normAutofit/>
          </a:bodyPr>
          <a:lstStyle/>
          <a:p>
            <a:pPr algn="just" rtl="0"/>
            <a:r>
              <a:rPr lang="en-US" dirty="0" smtClean="0"/>
              <a:t>Leads I, II and III are the dipole limb leads and refer to recordings obtained from pairs of limb electrodes.</a:t>
            </a:r>
          </a:p>
          <a:p>
            <a:pPr algn="just" rtl="0"/>
            <a:r>
              <a:rPr lang="en-US" dirty="0" smtClean="0"/>
              <a:t> Lead I records the signal between the right (-</a:t>
            </a:r>
            <a:r>
              <a:rPr lang="en-US" dirty="0" err="1" smtClean="0"/>
              <a:t>ve</a:t>
            </a:r>
            <a:r>
              <a:rPr lang="en-US" dirty="0" smtClean="0"/>
              <a:t>) and left (+</a:t>
            </a:r>
            <a:r>
              <a:rPr lang="en-US" dirty="0" err="1" smtClean="0"/>
              <a:t>ve</a:t>
            </a:r>
            <a:r>
              <a:rPr lang="en-US" dirty="0" smtClean="0"/>
              <a:t>) arms.</a:t>
            </a:r>
          </a:p>
          <a:p>
            <a:pPr algn="just" rtl="0"/>
            <a:r>
              <a:rPr lang="en-US" dirty="0" smtClean="0"/>
              <a:t> Lead II records the signal between the right arm (-</a:t>
            </a:r>
            <a:r>
              <a:rPr lang="en-US" dirty="0" err="1" smtClean="0"/>
              <a:t>ve</a:t>
            </a:r>
            <a:r>
              <a:rPr lang="en-US" dirty="0" smtClean="0"/>
              <a:t>) and left leg (+</a:t>
            </a:r>
            <a:r>
              <a:rPr lang="en-US" dirty="0" err="1" smtClean="0"/>
              <a:t>ve</a:t>
            </a:r>
            <a:r>
              <a:rPr lang="en-US" dirty="0" smtClean="0"/>
              <a:t>).</a:t>
            </a:r>
          </a:p>
          <a:p>
            <a:pPr algn="just" rtl="0"/>
            <a:r>
              <a:rPr lang="en-US" dirty="0" smtClean="0"/>
              <a:t> Lead III records the signal between the left arm (-</a:t>
            </a:r>
            <a:r>
              <a:rPr lang="en-US" dirty="0" err="1" smtClean="0"/>
              <a:t>ve</a:t>
            </a:r>
            <a:r>
              <a:rPr lang="en-US" dirty="0" smtClean="0"/>
              <a:t>) and left leg (+</a:t>
            </a:r>
            <a:r>
              <a:rPr lang="en-US" dirty="0" err="1" smtClean="0"/>
              <a:t>ve</a:t>
            </a:r>
            <a:r>
              <a:rPr lang="en-US" dirty="0" smtClean="0"/>
              <a:t>).</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 These three leads thus record electrical activity along three different axes in the frontal plane.</a:t>
            </a:r>
          </a:p>
          <a:p>
            <a:pPr algn="just" rtl="0"/>
            <a:r>
              <a:rPr lang="en-US" dirty="0" smtClean="0"/>
              <a:t> Leads </a:t>
            </a:r>
            <a:r>
              <a:rPr lang="en-US" dirty="0" err="1" smtClean="0"/>
              <a:t>aVR</a:t>
            </a:r>
            <a:r>
              <a:rPr lang="en-US" dirty="0" smtClean="0"/>
              <a:t>, </a:t>
            </a:r>
            <a:r>
              <a:rPr lang="en-US" dirty="0" err="1" smtClean="0"/>
              <a:t>aVL</a:t>
            </a:r>
            <a:r>
              <a:rPr lang="en-US" dirty="0" smtClean="0"/>
              <a:t> and </a:t>
            </a:r>
            <a:r>
              <a:rPr lang="en-US" dirty="0" err="1" smtClean="0"/>
              <a:t>aVF</a:t>
            </a:r>
            <a:r>
              <a:rPr lang="en-US" dirty="0" smtClean="0"/>
              <a:t> are the augmented voltage limb leads. These record electrical activity between a limb electrode and a modified central terminal.</a:t>
            </a:r>
          </a:p>
          <a:p>
            <a:pPr algn="just" rtl="0">
              <a:buNone/>
            </a:pPr>
            <a:endParaRPr lang="en-US" dirty="0" smtClean="0"/>
          </a:p>
          <a:p>
            <a:pPr algn="just" rtl="0"/>
            <a:endParaRPr lang="en-US" dirty="0" smtClean="0"/>
          </a:p>
          <a:p>
            <a:pPr algn="just" rtl="0"/>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p:txBody>
          <a:bodyPr/>
          <a:lstStyle/>
          <a:p>
            <a:endParaRPr lang="ar-IQ"/>
          </a:p>
        </p:txBody>
      </p:sp>
      <p:sp>
        <p:nvSpPr>
          <p:cNvPr id="5" name="عنصر نائب للمحتوى 4"/>
          <p:cNvSpPr>
            <a:spLocks noGrp="1"/>
          </p:cNvSpPr>
          <p:nvPr>
            <p:ph idx="1"/>
          </p:nvPr>
        </p:nvSpPr>
        <p:spPr/>
        <p:txBody>
          <a:bodyPr>
            <a:normAutofit/>
          </a:bodyPr>
          <a:lstStyle/>
          <a:p>
            <a:pPr algn="just" rtl="0"/>
            <a:r>
              <a:rPr lang="en-US" dirty="0" smtClean="0"/>
              <a:t>lead </a:t>
            </a:r>
            <a:r>
              <a:rPr lang="en-US" dirty="0" err="1" smtClean="0"/>
              <a:t>aVL</a:t>
            </a:r>
            <a:r>
              <a:rPr lang="en-US" dirty="0" smtClean="0"/>
              <a:t> records the signal between the left arm (+</a:t>
            </a:r>
            <a:r>
              <a:rPr lang="en-US" dirty="0" err="1" smtClean="0"/>
              <a:t>ve</a:t>
            </a:r>
            <a:r>
              <a:rPr lang="en-US" dirty="0" smtClean="0"/>
              <a:t>) and a central (-</a:t>
            </a:r>
            <a:r>
              <a:rPr lang="en-US" dirty="0" err="1" smtClean="0"/>
              <a:t>ve</a:t>
            </a:r>
            <a:r>
              <a:rPr lang="en-US" dirty="0" smtClean="0"/>
              <a:t>) terminal formed by connecting the right arm and left leg electrodes .</a:t>
            </a:r>
          </a:p>
          <a:p>
            <a:pPr algn="just" rtl="0"/>
            <a:r>
              <a:rPr lang="en-US" dirty="0" smtClean="0"/>
              <a:t>Similarly augmented signals are obtained from the right arm (</a:t>
            </a:r>
            <a:r>
              <a:rPr lang="en-US" dirty="0" err="1" smtClean="0"/>
              <a:t>aVR</a:t>
            </a:r>
            <a:r>
              <a:rPr lang="en-US" dirty="0" smtClean="0"/>
              <a:t>) and left leg (</a:t>
            </a:r>
            <a:r>
              <a:rPr lang="en-US" dirty="0" err="1" smtClean="0"/>
              <a:t>aVF</a:t>
            </a:r>
            <a:r>
              <a:rPr lang="en-US" dirty="0" smtClean="0"/>
              <a:t>).</a:t>
            </a:r>
          </a:p>
          <a:p>
            <a:pPr algn="just" rtl="0"/>
            <a:r>
              <a:rPr lang="en-US" dirty="0" smtClean="0"/>
              <a:t>These leads also record electrical activity in the frontal plane, with each lead 120° apart.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Lead </a:t>
            </a:r>
            <a:r>
              <a:rPr lang="en-US" dirty="0" err="1" smtClean="0"/>
              <a:t>aVF</a:t>
            </a:r>
            <a:r>
              <a:rPr lang="en-US" dirty="0" smtClean="0"/>
              <a:t> thus examines activity along the axis +90°, and lead </a:t>
            </a:r>
            <a:r>
              <a:rPr lang="en-US" dirty="0" err="1" smtClean="0"/>
              <a:t>aVL</a:t>
            </a:r>
            <a:r>
              <a:rPr lang="en-US" dirty="0" smtClean="0"/>
              <a:t> along the axis −30° etc.</a:t>
            </a:r>
          </a:p>
          <a:p>
            <a:pPr algn="just" rtl="0"/>
            <a:r>
              <a:rPr lang="en-US" dirty="0" smtClean="0"/>
              <a:t>When </a:t>
            </a:r>
            <a:r>
              <a:rPr lang="en-US" dirty="0" err="1" smtClean="0"/>
              <a:t>depolarisation</a:t>
            </a:r>
            <a:r>
              <a:rPr lang="en-US" dirty="0" smtClean="0"/>
              <a:t> moves towards a positive electrode, it produces a positive deflection in the ECG; </a:t>
            </a:r>
            <a:r>
              <a:rPr lang="en-US" dirty="0" err="1" smtClean="0"/>
              <a:t>depolarisation</a:t>
            </a:r>
            <a:r>
              <a:rPr lang="en-US" dirty="0" smtClean="0"/>
              <a:t> in the opposite direction produces a negative deflection.</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average vector of ventricular </a:t>
            </a:r>
            <a:r>
              <a:rPr lang="en-US" dirty="0" err="1" smtClean="0"/>
              <a:t>depolarisation</a:t>
            </a:r>
            <a:r>
              <a:rPr lang="en-US" dirty="0" smtClean="0"/>
              <a:t> is known as the frontal cardiac axis.</a:t>
            </a:r>
          </a:p>
          <a:p>
            <a:pPr algn="just" rtl="0"/>
            <a:r>
              <a:rPr lang="en-US" dirty="0" smtClean="0"/>
              <a:t>When the vector is at right angles to a lead, the </a:t>
            </a:r>
            <a:r>
              <a:rPr lang="en-US" dirty="0" err="1" smtClean="0"/>
              <a:t>depolarisation</a:t>
            </a:r>
            <a:r>
              <a:rPr lang="en-US" dirty="0" smtClean="0"/>
              <a:t> in that lead is equally negative and positive (</a:t>
            </a:r>
            <a:r>
              <a:rPr lang="en-US" dirty="0" err="1" smtClean="0"/>
              <a:t>isoelectric</a:t>
            </a:r>
            <a:r>
              <a:rPr lang="en-US" dirty="0" smtClean="0"/>
              <a:t>).</a:t>
            </a:r>
          </a:p>
          <a:p>
            <a:pPr algn="just" rtl="0"/>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7467600" cy="511156"/>
          </a:xfrm>
        </p:spPr>
        <p:txBody>
          <a:bodyPr>
            <a:normAutofit fontScale="90000"/>
          </a:bodyPr>
          <a:lstStyle/>
          <a:p>
            <a:endParaRPr lang="ar-IQ" dirty="0"/>
          </a:p>
        </p:txBody>
      </p:sp>
      <p:sp>
        <p:nvSpPr>
          <p:cNvPr id="5" name="عنصر نائب للمحتوى 4"/>
          <p:cNvSpPr>
            <a:spLocks noGrp="1"/>
          </p:cNvSpPr>
          <p:nvPr>
            <p:ph sz="half" idx="1"/>
          </p:nvPr>
        </p:nvSpPr>
        <p:spPr>
          <a:xfrm>
            <a:off x="428596" y="1000108"/>
            <a:ext cx="3657600" cy="4525963"/>
          </a:xfrm>
        </p:spPr>
        <p:txBody>
          <a:bodyPr>
            <a:normAutofit lnSpcReduction="10000"/>
          </a:bodyPr>
          <a:lstStyle/>
          <a:p>
            <a:pPr algn="just" rtl="0"/>
            <a:r>
              <a:rPr lang="en-US" dirty="0" smtClean="0"/>
              <a:t>In this figure, the QRS complex is </a:t>
            </a:r>
            <a:r>
              <a:rPr lang="en-US" dirty="0" err="1" smtClean="0"/>
              <a:t>isoelectric</a:t>
            </a:r>
            <a:r>
              <a:rPr lang="en-US" dirty="0" smtClean="0"/>
              <a:t> in </a:t>
            </a:r>
            <a:r>
              <a:rPr lang="en-US" dirty="0" err="1" smtClean="0"/>
              <a:t>aVL</a:t>
            </a:r>
            <a:r>
              <a:rPr lang="en-US" dirty="0" smtClean="0"/>
              <a:t>, negative in </a:t>
            </a:r>
            <a:r>
              <a:rPr lang="en-US" dirty="0" err="1" smtClean="0"/>
              <a:t>aVR</a:t>
            </a:r>
            <a:r>
              <a:rPr lang="en-US" dirty="0" smtClean="0"/>
              <a:t> and most strongly positive in lead II; the main vector or axis of </a:t>
            </a:r>
            <a:r>
              <a:rPr lang="en-US" dirty="0" err="1" smtClean="0"/>
              <a:t>depolarisation</a:t>
            </a:r>
            <a:r>
              <a:rPr lang="en-US" dirty="0" smtClean="0"/>
              <a:t> is therefore 60 °.</a:t>
            </a:r>
          </a:p>
          <a:p>
            <a:pPr algn="just" rtl="0"/>
            <a:r>
              <a:rPr lang="en-US" dirty="0" smtClean="0"/>
              <a:t>The normal cardiac axis lies between −30° and +90 °.</a:t>
            </a:r>
          </a:p>
          <a:p>
            <a:pPr algn="just" rtl="0"/>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4500562" y="785794"/>
            <a:ext cx="4357718" cy="5340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dirty="0" smtClean="0"/>
              <a:t>There are six chest leads, V1–V6, derived from electrodes placed on the anterior and lateral left side of the chest, over the heart. Each lead records the signal between the corresponding chest electrode (+</a:t>
            </a:r>
            <a:r>
              <a:rPr lang="en-US" dirty="0" err="1" smtClean="0"/>
              <a:t>ve</a:t>
            </a:r>
            <a:r>
              <a:rPr lang="en-US" dirty="0" smtClean="0"/>
              <a:t>) and the central terminal (−</a:t>
            </a:r>
            <a:r>
              <a:rPr lang="en-US" dirty="0" err="1" smtClean="0"/>
              <a:t>ve</a:t>
            </a:r>
            <a:r>
              <a:rPr lang="en-US" dirty="0" smtClean="0"/>
              <a:t>).</a:t>
            </a:r>
          </a:p>
          <a:p>
            <a:pPr algn="just" rtl="0"/>
            <a:r>
              <a:rPr lang="en-US" dirty="0" smtClean="0"/>
              <a:t> Leads V1 and V2 lie approximately over the RV, V3 and V4 over the interventricular septum, and V5 and V6 over the LV.</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530294" y="1600200"/>
            <a:ext cx="732141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4" name="عنصر نائب للمحتوى 3"/>
          <p:cNvSpPr>
            <a:spLocks noGrp="1"/>
          </p:cNvSpPr>
          <p:nvPr>
            <p:ph idx="1"/>
          </p:nvPr>
        </p:nvSpPr>
        <p:spPr/>
        <p:txBody>
          <a:bodyPr>
            <a:normAutofit/>
          </a:bodyPr>
          <a:lstStyle/>
          <a:p>
            <a:pPr algn="just" rtl="0"/>
            <a:r>
              <a:rPr lang="en-US" dirty="0" smtClean="0"/>
              <a:t>Specific investigations may be required to confirm a diagnosis of cardiac disease. </a:t>
            </a:r>
            <a:r>
              <a:rPr lang="en-US" dirty="0" smtClean="0">
                <a:solidFill>
                  <a:srgbClr val="FF0000"/>
                </a:solidFill>
              </a:rPr>
              <a:t>Basic tests</a:t>
            </a:r>
            <a:r>
              <a:rPr lang="en-US" dirty="0" smtClean="0"/>
              <a:t>, such as </a:t>
            </a:r>
            <a:r>
              <a:rPr lang="en-US" dirty="0" smtClean="0">
                <a:solidFill>
                  <a:srgbClr val="FF0000"/>
                </a:solidFill>
              </a:rPr>
              <a:t>electrocardiography</a:t>
            </a:r>
            <a:r>
              <a:rPr lang="en-US" dirty="0" smtClean="0"/>
              <a:t>, </a:t>
            </a:r>
            <a:r>
              <a:rPr lang="en-US" dirty="0" smtClean="0">
                <a:solidFill>
                  <a:srgbClr val="FF0000"/>
                </a:solidFill>
              </a:rPr>
              <a:t>chest X-ray </a:t>
            </a:r>
            <a:r>
              <a:rPr lang="en-US" dirty="0" smtClean="0"/>
              <a:t>and </a:t>
            </a:r>
            <a:r>
              <a:rPr lang="en-US" dirty="0" smtClean="0">
                <a:solidFill>
                  <a:srgbClr val="FF0000"/>
                </a:solidFill>
              </a:rPr>
              <a:t>echocardiography</a:t>
            </a:r>
            <a:r>
              <a:rPr lang="en-US" dirty="0" smtClean="0"/>
              <a:t>, can be performed in an outpatient clinic or at the bedside. </a:t>
            </a:r>
            <a:r>
              <a:rPr lang="en-US" dirty="0" smtClean="0">
                <a:solidFill>
                  <a:srgbClr val="FF0000"/>
                </a:solidFill>
              </a:rPr>
              <a:t>Procedures</a:t>
            </a:r>
            <a:r>
              <a:rPr lang="en-US" dirty="0" smtClean="0"/>
              <a:t> such as </a:t>
            </a:r>
            <a:r>
              <a:rPr lang="en-US" dirty="0" smtClean="0">
                <a:solidFill>
                  <a:srgbClr val="FF0000"/>
                </a:solidFill>
              </a:rPr>
              <a:t>cardiac </a:t>
            </a:r>
            <a:r>
              <a:rPr lang="en-US" dirty="0" err="1" smtClean="0">
                <a:solidFill>
                  <a:srgbClr val="FF0000"/>
                </a:solidFill>
              </a:rPr>
              <a:t>catheterisation</a:t>
            </a:r>
            <a:r>
              <a:rPr lang="en-US" dirty="0" smtClean="0"/>
              <a:t>, </a:t>
            </a:r>
            <a:r>
              <a:rPr lang="en-US" dirty="0" smtClean="0">
                <a:solidFill>
                  <a:srgbClr val="FF0000"/>
                </a:solidFill>
              </a:rPr>
              <a:t>radionuclide imaging</a:t>
            </a:r>
            <a:r>
              <a:rPr lang="en-US" dirty="0" smtClean="0"/>
              <a:t>, </a:t>
            </a:r>
            <a:r>
              <a:rPr lang="en-US" dirty="0" smtClean="0">
                <a:solidFill>
                  <a:srgbClr val="FF0000"/>
                </a:solidFill>
              </a:rPr>
              <a:t>computed tomography (CT)</a:t>
            </a:r>
            <a:r>
              <a:rPr lang="en-US" dirty="0" smtClean="0"/>
              <a:t> and </a:t>
            </a:r>
            <a:r>
              <a:rPr lang="en-US" dirty="0" smtClean="0">
                <a:solidFill>
                  <a:srgbClr val="FF0000"/>
                </a:solidFill>
              </a:rPr>
              <a:t>magnetic resonance imaging (MRI) </a:t>
            </a:r>
            <a:r>
              <a:rPr lang="en-US" dirty="0" smtClean="0"/>
              <a:t>require specialized facilities.</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LV has the greater muscle mass and contributes the major component of the QRS complex.</a:t>
            </a:r>
          </a:p>
          <a:p>
            <a:pPr algn="just" rtl="0"/>
            <a:r>
              <a:rPr lang="en-US" dirty="0" err="1" smtClean="0"/>
              <a:t>Depolarisation</a:t>
            </a:r>
            <a:r>
              <a:rPr lang="en-US" dirty="0" smtClean="0"/>
              <a:t> of the interventricular septum occurs first and moves from left to right; this generates a small initial negative deflection in lead V6 (Q wave) and an initial positive deflection in lead V1(R wave). </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second phase of </a:t>
            </a:r>
            <a:r>
              <a:rPr lang="en-US" dirty="0" err="1" smtClean="0"/>
              <a:t>depolarisation</a:t>
            </a:r>
            <a:r>
              <a:rPr lang="en-US" dirty="0" smtClean="0"/>
              <a:t> is activation of the body of the LV, which creates a large positive deflection or R wave in V6 (with reciprocal changes in V1).</a:t>
            </a:r>
          </a:p>
          <a:p>
            <a:pPr algn="just" rtl="0"/>
            <a:r>
              <a:rPr lang="en-US" dirty="0" smtClean="0"/>
              <a:t>The third and final phase of </a:t>
            </a:r>
            <a:r>
              <a:rPr lang="en-US" dirty="0" err="1" smtClean="0"/>
              <a:t>depolarisation</a:t>
            </a:r>
            <a:r>
              <a:rPr lang="en-US" dirty="0" smtClean="0"/>
              <a:t> involves the RV and produces a small negative deflection or S wave in V6.</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ECG in ischemia and infarction</a:t>
            </a:r>
            <a:endParaRPr lang="ar-IQ" sz="3600"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عنصر نائب للمحتوى 2"/>
          <p:cNvSpPr>
            <a:spLocks noGrp="1"/>
          </p:cNvSpPr>
          <p:nvPr>
            <p:ph idx="1"/>
          </p:nvPr>
        </p:nvSpPr>
        <p:spPr/>
        <p:txBody>
          <a:bodyPr>
            <a:normAutofit fontScale="92500" lnSpcReduction="10000"/>
          </a:bodyPr>
          <a:lstStyle/>
          <a:p>
            <a:pPr algn="just" rtl="0"/>
            <a:r>
              <a:rPr lang="en-US" dirty="0" smtClean="0"/>
              <a:t>When an area of the myocardium is </a:t>
            </a:r>
            <a:r>
              <a:rPr lang="en-US" dirty="0" err="1" smtClean="0"/>
              <a:t>ischaemic</a:t>
            </a:r>
            <a:r>
              <a:rPr lang="en-US" dirty="0" smtClean="0"/>
              <a:t> or undergoing infarction, </a:t>
            </a:r>
            <a:r>
              <a:rPr lang="en-US" dirty="0" err="1" smtClean="0"/>
              <a:t>repolarisation</a:t>
            </a:r>
            <a:r>
              <a:rPr lang="en-US" dirty="0" smtClean="0"/>
              <a:t> and </a:t>
            </a:r>
            <a:r>
              <a:rPr lang="en-US" dirty="0" err="1" smtClean="0"/>
              <a:t>depolarisation</a:t>
            </a:r>
            <a:r>
              <a:rPr lang="en-US" dirty="0" smtClean="0"/>
              <a:t> become abnormal relative to the surrounding myocardium.</a:t>
            </a:r>
          </a:p>
          <a:p>
            <a:pPr algn="just" rtl="0"/>
            <a:r>
              <a:rPr lang="en-US" dirty="0" smtClean="0"/>
              <a:t>In </a:t>
            </a:r>
            <a:r>
              <a:rPr lang="en-US" dirty="0" err="1" smtClean="0"/>
              <a:t>transmural</a:t>
            </a:r>
            <a:r>
              <a:rPr lang="en-US" dirty="0" smtClean="0"/>
              <a:t> infarction there is initial ST segment elevation (the current of injury) in the leads facing or overlying the infarct; Q waves (negative deflections) will then appear as the entire thickness of the myocardial wall becomes electrically neutral relative to the adjacent myocardium.</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myocardial </a:t>
            </a:r>
            <a:r>
              <a:rPr lang="en-US" dirty="0" err="1" smtClean="0"/>
              <a:t>ischaemia</a:t>
            </a:r>
            <a:r>
              <a:rPr lang="en-US" dirty="0" smtClean="0"/>
              <a:t>, the ECG typically shows ST segment depression and/or T-wave inversion; it is usually the </a:t>
            </a:r>
            <a:r>
              <a:rPr lang="en-US" dirty="0" err="1" smtClean="0"/>
              <a:t>subendocardium</a:t>
            </a:r>
            <a:r>
              <a:rPr lang="en-US" dirty="0" smtClean="0"/>
              <a:t> that most readily becomes </a:t>
            </a:r>
            <a:r>
              <a:rPr lang="en-US" dirty="0" err="1" smtClean="0"/>
              <a:t>ischaemic</a:t>
            </a:r>
            <a:r>
              <a:rPr lang="en-US" dirty="0" smtClean="0"/>
              <a:t>. </a:t>
            </a:r>
          </a:p>
          <a:p>
            <a:pPr algn="just" rtl="0"/>
            <a:r>
              <a:rPr lang="en-US" dirty="0" smtClean="0"/>
              <a:t>Other conditions, such as left ventricular hypertrophy and electrolyte disturbances, can cause similar ST and T-wave changes.</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Exercise (stress) ECG</a:t>
            </a:r>
            <a:endParaRPr lang="ar-IQ"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idx="1"/>
          </p:nvPr>
        </p:nvSpPr>
        <p:spPr/>
        <p:txBody>
          <a:bodyPr/>
          <a:lstStyle/>
          <a:p>
            <a:pPr algn="just" rtl="0"/>
            <a:r>
              <a:rPr lang="en-US" dirty="0" smtClean="0"/>
              <a:t>Exercise electrocardiography is used to detect myocardial </a:t>
            </a:r>
            <a:r>
              <a:rPr lang="en-US" dirty="0" err="1" smtClean="0"/>
              <a:t>ischaemia</a:t>
            </a:r>
            <a:r>
              <a:rPr lang="en-US" dirty="0" smtClean="0"/>
              <a:t> during physical stress and is helpful in the diagnosis of coronary artery disease. </a:t>
            </a:r>
          </a:p>
          <a:p>
            <a:pPr algn="just" rtl="0"/>
            <a:r>
              <a:rPr lang="en-US" dirty="0" smtClean="0"/>
              <a:t>A 12-lead ECG is recorded during exercise on a treadmill or bicycle </a:t>
            </a:r>
            <a:r>
              <a:rPr lang="en-US" dirty="0" err="1" smtClean="0"/>
              <a:t>ergometer</a:t>
            </a:r>
            <a:r>
              <a:rPr lang="en-US" dirty="0" smtClean="0"/>
              <a:t>.</a:t>
            </a:r>
          </a:p>
          <a:p>
            <a:pPr algn="just" rtl="0"/>
            <a:r>
              <a:rPr lang="en-US" dirty="0" smtClean="0"/>
              <a:t>The limb electrodes are placed on the shoulders and hips rather than the wrists and ankles. </a:t>
            </a:r>
          </a:p>
          <a:p>
            <a:pPr algn="just" rtl="0"/>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7467600" cy="439718"/>
          </a:xfrm>
        </p:spPr>
        <p:txBody>
          <a:bodyPr>
            <a:normAutofit fontScale="90000"/>
          </a:bodyPr>
          <a:lstStyle/>
          <a:p>
            <a:endParaRPr lang="ar-IQ" dirty="0"/>
          </a:p>
        </p:txBody>
      </p:sp>
      <p:sp>
        <p:nvSpPr>
          <p:cNvPr id="5" name="عنصر نائب للمحتوى 4"/>
          <p:cNvSpPr>
            <a:spLocks noGrp="1"/>
          </p:cNvSpPr>
          <p:nvPr>
            <p:ph sz="half" idx="1"/>
          </p:nvPr>
        </p:nvSpPr>
        <p:spPr>
          <a:xfrm>
            <a:off x="357158" y="1071546"/>
            <a:ext cx="7543824" cy="1214446"/>
          </a:xfrm>
        </p:spPr>
        <p:txBody>
          <a:bodyPr>
            <a:normAutofit fontScale="85000" lnSpcReduction="10000"/>
          </a:bodyPr>
          <a:lstStyle/>
          <a:p>
            <a:pPr algn="just" rtl="0"/>
            <a:r>
              <a:rPr lang="en-US" dirty="0" smtClean="0"/>
              <a:t>The Bruce Protocol is the most commonly used protocol for treadmill testing.</a:t>
            </a:r>
          </a:p>
          <a:p>
            <a:pPr algn="just" rtl="0"/>
            <a:r>
              <a:rPr lang="en-US" dirty="0" smtClean="0"/>
              <a:t> BP is recorded and symptoms assessed throughout the test.</a:t>
            </a:r>
            <a:endParaRPr lang="ar-IQ" dirty="0"/>
          </a:p>
        </p:txBody>
      </p:sp>
      <p:pic>
        <p:nvPicPr>
          <p:cNvPr id="2050" name="Picture 2"/>
          <p:cNvPicPr>
            <a:picLocks noGrp="1" noChangeAspect="1" noChangeArrowheads="1"/>
          </p:cNvPicPr>
          <p:nvPr>
            <p:ph sz="half" idx="2"/>
          </p:nvPr>
        </p:nvPicPr>
        <p:blipFill>
          <a:blip r:embed="rId2"/>
          <a:srcRect/>
          <a:stretch>
            <a:fillRect/>
          </a:stretch>
        </p:blipFill>
        <p:spPr bwMode="auto">
          <a:xfrm>
            <a:off x="1142976" y="2714620"/>
            <a:ext cx="6858048"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7467600" cy="82528"/>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a:srcRect/>
          <a:stretch>
            <a:fillRect/>
          </a:stretch>
        </p:blipFill>
        <p:spPr bwMode="auto">
          <a:xfrm>
            <a:off x="500035" y="642918"/>
            <a:ext cx="7429552" cy="5483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96842"/>
          </a:xfrm>
        </p:spPr>
        <p:txBody>
          <a:bodyPr>
            <a:normAutofit fontScale="90000"/>
          </a:bodyPr>
          <a:lstStyle/>
          <a:p>
            <a:endParaRPr lang="ar-IQ" dirty="0"/>
          </a:p>
        </p:txBody>
      </p:sp>
      <p:sp>
        <p:nvSpPr>
          <p:cNvPr id="3" name="عنصر نائب للمحتوى 2"/>
          <p:cNvSpPr>
            <a:spLocks noGrp="1"/>
          </p:cNvSpPr>
          <p:nvPr>
            <p:ph idx="1"/>
          </p:nvPr>
        </p:nvSpPr>
        <p:spPr>
          <a:xfrm>
            <a:off x="428596" y="785794"/>
            <a:ext cx="7467600" cy="4786346"/>
          </a:xfrm>
        </p:spPr>
        <p:txBody>
          <a:bodyPr/>
          <a:lstStyle/>
          <a:p>
            <a:pPr algn="just" rtl="0"/>
            <a:r>
              <a:rPr lang="en-US" dirty="0" smtClean="0"/>
              <a:t>A test is ‘positive’ if </a:t>
            </a:r>
            <a:r>
              <a:rPr lang="en-US" dirty="0" err="1" smtClean="0"/>
              <a:t>anginal</a:t>
            </a:r>
            <a:r>
              <a:rPr lang="en-US" dirty="0" smtClean="0"/>
              <a:t> pain occurs, BP falls or fails to increase, or if there are ST segment shifts of &gt; 1mm.</a:t>
            </a:r>
          </a:p>
          <a:p>
            <a:pPr algn="just" rtl="0"/>
            <a:r>
              <a:rPr lang="en-US" dirty="0" smtClean="0"/>
              <a:t>Exercise testing is useful in confirming the diagnosis in patients with suspected angina, and in such patients has good sensitivity and specificity.</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 False negative results can occur in patients with coronary artery disease, and some patients with a positive test will not have coronary disease (false positive). </a:t>
            </a:r>
          </a:p>
          <a:p>
            <a:pPr algn="just" rtl="0"/>
            <a:r>
              <a:rPr lang="en-US" dirty="0" smtClean="0"/>
              <a:t>Exercise testing is an unreliable population screening tool because in low-risk individuals (e.g. asymptomatic young or middle-aged women) an abnormal response is more likely to represent a false positive than a true positive test.</a:t>
            </a:r>
          </a:p>
          <a:p>
            <a:pPr algn="just" rtl="0"/>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Stress testing is contraindicated in the presence of acute coronary syndrome, </a:t>
            </a:r>
            <a:r>
              <a:rPr lang="en-US" dirty="0" err="1" smtClean="0"/>
              <a:t>decompensated</a:t>
            </a:r>
            <a:r>
              <a:rPr lang="en-US" dirty="0" smtClean="0"/>
              <a:t> heart failure and severe hypertension.</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Electrocardiogram (ECG)</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p:txBody>
          <a:bodyPr>
            <a:normAutofit fontScale="92500" lnSpcReduction="20000"/>
          </a:bodyPr>
          <a:lstStyle/>
          <a:p>
            <a:pPr algn="just" rtl="0"/>
            <a:r>
              <a:rPr lang="en-US" dirty="0" smtClean="0"/>
              <a:t>The ECG is used to assess cardiac rhythm and conduction.</a:t>
            </a:r>
          </a:p>
          <a:p>
            <a:pPr algn="just" rtl="0"/>
            <a:r>
              <a:rPr lang="en-US" dirty="0" smtClean="0"/>
              <a:t>It provides information about chamber size and is the main test used to assess for myocardial ischemia and infarction.</a:t>
            </a:r>
          </a:p>
          <a:p>
            <a:pPr algn="just" rtl="0"/>
            <a:r>
              <a:rPr lang="en-US" dirty="0" smtClean="0"/>
              <a:t>The basis of an ECG recording is that the electrical depolarization of myocardial tissue produces a small dipole current which can be detected by electrode pairs on the body surface. To produce an ECG, these signals are amplified and either printed or displayed on a monitor</a:t>
            </a: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Ambulatory ECG</a:t>
            </a:r>
            <a:endParaRPr lang="ar-IQ"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idx="1"/>
          </p:nvPr>
        </p:nvSpPr>
        <p:spPr/>
        <p:txBody>
          <a:bodyPr>
            <a:normAutofit fontScale="85000" lnSpcReduction="10000"/>
          </a:bodyPr>
          <a:lstStyle/>
          <a:p>
            <a:pPr algn="just" rtl="0"/>
            <a:r>
              <a:rPr lang="en-US" dirty="0" smtClean="0"/>
              <a:t>Continuous (ambulatory) ECG recordings can be obtained using a portable digital recorder. These devices usually provide limb lead ECG recordings only, and can record for between 1 and 7 days.</a:t>
            </a:r>
          </a:p>
          <a:p>
            <a:pPr algn="just" rtl="0"/>
            <a:r>
              <a:rPr lang="en-US" dirty="0" smtClean="0"/>
              <a:t>Ambulatory ECG recording is principally used in the investigation of patients with suspected arrhythmia, such as those with intermittent palpitation, dizziness or syncope. For these patients, a 12-lead ECG provides only a snapshot of the cardiac rhythm and is unlikely to detect an intermittent arrhythmia, so a longer period of recording is useful .</a:t>
            </a:r>
          </a:p>
          <a:p>
            <a:pPr algn="just" rtl="0"/>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These devices can also be used to assess rate control in patients with </a:t>
            </a:r>
            <a:r>
              <a:rPr lang="en-US" dirty="0" err="1" smtClean="0"/>
              <a:t>atrial</a:t>
            </a:r>
            <a:r>
              <a:rPr lang="en-US" dirty="0" smtClean="0"/>
              <a:t> fibrillation, and are sometimes used to detect transient myocardial </a:t>
            </a:r>
            <a:r>
              <a:rPr lang="en-US" dirty="0" err="1" smtClean="0"/>
              <a:t>ischaemia</a:t>
            </a:r>
            <a:r>
              <a:rPr lang="en-US" dirty="0" smtClean="0"/>
              <a:t> using ST segment analysis.</a:t>
            </a:r>
          </a:p>
          <a:p>
            <a:pPr algn="just" rtl="0"/>
            <a:r>
              <a:rPr lang="en-US" dirty="0" smtClean="0"/>
              <a:t> For patients with more infrequent symptoms, small patient-activated ECG recorders can be issued for several weeks until a symptom episode occurs. </a:t>
            </a:r>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rtl="0"/>
            <a:r>
              <a:rPr lang="en-US" dirty="0" smtClean="0"/>
              <a:t>The patient places the device on the chest to record the rhythm during the episode. With some devices the recording can be transmitted to the hospital via telephone.</a:t>
            </a:r>
          </a:p>
          <a:p>
            <a:pPr algn="just" rtl="0"/>
            <a:r>
              <a:rPr lang="en-US" dirty="0" smtClean="0"/>
              <a:t> Implantable ‘loop recorders’ are small devices that resemble a leadless pacemaker and are implanted subcutaneously. They have a lifespan of 1–3 years and are used to investigate patients with infrequent but potentially serious symptoms, such as syncope.</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rtl="0"/>
            <a:r>
              <a:rPr lang="en-US" dirty="0" smtClean="0"/>
              <a:t>An estimate of overall heart size can be made by comparing the maximum width of the cardiac outline with the maximum internal transverse diameter of the thoracic cavity. </a:t>
            </a:r>
          </a:p>
          <a:p>
            <a:pPr algn="just" rtl="0"/>
            <a:r>
              <a:rPr lang="en-US" dirty="0" smtClean="0"/>
              <a:t>‘</a:t>
            </a:r>
            <a:r>
              <a:rPr lang="en-US" dirty="0" err="1" smtClean="0"/>
              <a:t>Cardiomegaly</a:t>
            </a:r>
            <a:r>
              <a:rPr lang="en-US" dirty="0" smtClean="0"/>
              <a:t>’ is the term used to describe an enlarged cardiac silhouette where the ‘cardiothoracic ratio’ is &gt; 0.5. It can be caused by chamber dilatation, especially left ventricular dilatation, or by a pericardial effusion. </a:t>
            </a:r>
          </a:p>
          <a:p>
            <a:pPr algn="just" rtl="0"/>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Artefactual</a:t>
            </a:r>
            <a:r>
              <a:rPr lang="en-US" dirty="0" smtClean="0"/>
              <a:t> </a:t>
            </a:r>
            <a:r>
              <a:rPr lang="en-US" dirty="0" err="1" smtClean="0"/>
              <a:t>cardiomegaly</a:t>
            </a:r>
            <a:r>
              <a:rPr lang="en-US" dirty="0" smtClean="0"/>
              <a:t> may be due to a </a:t>
            </a:r>
            <a:r>
              <a:rPr lang="en-US" dirty="0" err="1" smtClean="0"/>
              <a:t>mediastinal</a:t>
            </a:r>
            <a:r>
              <a:rPr lang="en-US" dirty="0" smtClean="0"/>
              <a:t> mass or </a:t>
            </a:r>
            <a:r>
              <a:rPr lang="en-US" dirty="0" err="1" smtClean="0"/>
              <a:t>pectus</a:t>
            </a:r>
            <a:r>
              <a:rPr lang="en-US" dirty="0" smtClean="0"/>
              <a:t> </a:t>
            </a:r>
            <a:r>
              <a:rPr lang="en-US" dirty="0" err="1" smtClean="0"/>
              <a:t>excavatum</a:t>
            </a:r>
            <a:r>
              <a:rPr lang="en-US" dirty="0" smtClean="0"/>
              <a:t> and cannot be reliably assessed from an AP film. </a:t>
            </a:r>
          </a:p>
          <a:p>
            <a:pPr algn="just" rtl="0"/>
            <a:r>
              <a:rPr lang="en-US" dirty="0" err="1" smtClean="0"/>
              <a:t>Cardiomegaly</a:t>
            </a:r>
            <a:r>
              <a:rPr lang="en-US" dirty="0" smtClean="0"/>
              <a:t> is not a sensitive indicator of left ventricular systolic dysfunction since the cardiothoracic ratio is normal in many affected patients.</a:t>
            </a:r>
          </a:p>
          <a:p>
            <a:pPr algn="just" rtl="0"/>
            <a:endParaRPr lang="ar-IQ"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7467600" cy="225404"/>
          </a:xfrm>
        </p:spPr>
        <p:txBody>
          <a:bodyPr>
            <a:normAutofit fontScale="90000"/>
          </a:bodyPr>
          <a:lstStyle/>
          <a:p>
            <a:endParaRPr lang="ar-IQ" dirty="0"/>
          </a:p>
        </p:txBody>
      </p:sp>
      <p:sp>
        <p:nvSpPr>
          <p:cNvPr id="3" name="عنصر نائب للمحتوى 2"/>
          <p:cNvSpPr>
            <a:spLocks noGrp="1"/>
          </p:cNvSpPr>
          <p:nvPr>
            <p:ph sz="half" idx="1"/>
          </p:nvPr>
        </p:nvSpPr>
        <p:spPr>
          <a:xfrm>
            <a:off x="214282" y="785794"/>
            <a:ext cx="4643470" cy="5340369"/>
          </a:xfrm>
        </p:spPr>
        <p:txBody>
          <a:bodyPr>
            <a:normAutofit fontScale="92500"/>
          </a:bodyPr>
          <a:lstStyle/>
          <a:p>
            <a:pPr algn="just" rtl="0">
              <a:buNone/>
            </a:pPr>
            <a:r>
              <a:rPr lang="en-US" dirty="0" smtClean="0"/>
              <a:t>Dilatation of individual cardiac chambers can be </a:t>
            </a:r>
            <a:r>
              <a:rPr lang="en-US" dirty="0" err="1" smtClean="0"/>
              <a:t>recognised</a:t>
            </a:r>
            <a:r>
              <a:rPr lang="en-US" dirty="0" smtClean="0"/>
              <a:t> by the characteristic alterations to the cardiac silhouette:</a:t>
            </a:r>
          </a:p>
          <a:p>
            <a:pPr algn="just" rtl="0">
              <a:buNone/>
            </a:pPr>
            <a:r>
              <a:rPr lang="en-US" dirty="0" smtClean="0"/>
              <a:t>- Left </a:t>
            </a:r>
            <a:r>
              <a:rPr lang="en-US" dirty="0" err="1" smtClean="0"/>
              <a:t>atrial</a:t>
            </a:r>
            <a:r>
              <a:rPr lang="en-US" dirty="0" smtClean="0"/>
              <a:t> dilatation results in prominence of the left </a:t>
            </a:r>
            <a:r>
              <a:rPr lang="en-US" dirty="0" err="1" smtClean="0"/>
              <a:t>atrial</a:t>
            </a:r>
            <a:r>
              <a:rPr lang="en-US" dirty="0" smtClean="0"/>
              <a:t> appendage, creating the appearance of a straight left heart border, a double cardiac shadow to the right of the sternum, and widening of the angle of the carina (bifurcation of the trachea) as the left main bronchus is pushed upwards.</a:t>
            </a:r>
          </a:p>
          <a:p>
            <a:pPr algn="just" rtl="0"/>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5214942" y="1142984"/>
            <a:ext cx="3657600" cy="4299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457200" y="1600200"/>
            <a:ext cx="3971924" cy="4525963"/>
          </a:xfrm>
        </p:spPr>
        <p:txBody>
          <a:bodyPr>
            <a:normAutofit lnSpcReduction="10000"/>
          </a:bodyPr>
          <a:lstStyle/>
          <a:p>
            <a:pPr algn="just" rtl="0"/>
            <a:r>
              <a:rPr lang="en-US" dirty="0" smtClean="0"/>
              <a:t>During sinus rhythm, the SA node triggers </a:t>
            </a:r>
            <a:r>
              <a:rPr lang="en-US" dirty="0" err="1" smtClean="0"/>
              <a:t>atrial</a:t>
            </a:r>
            <a:r>
              <a:rPr lang="en-US" dirty="0" smtClean="0"/>
              <a:t> </a:t>
            </a:r>
            <a:r>
              <a:rPr lang="en-US" dirty="0" err="1" smtClean="0"/>
              <a:t>depolarisation</a:t>
            </a:r>
            <a:r>
              <a:rPr lang="en-US" dirty="0" smtClean="0"/>
              <a:t>, producing a P wave.</a:t>
            </a:r>
          </a:p>
          <a:p>
            <a:pPr algn="just" rtl="0"/>
            <a:r>
              <a:rPr lang="en-US" dirty="0" err="1" smtClean="0"/>
              <a:t>Depolarisation</a:t>
            </a:r>
            <a:r>
              <a:rPr lang="en-US" dirty="0" smtClean="0"/>
              <a:t> proceeds slowly through the AV node, which is too small to produce a </a:t>
            </a:r>
            <a:r>
              <a:rPr lang="en-US" dirty="0" err="1" smtClean="0"/>
              <a:t>depolarisation</a:t>
            </a:r>
            <a:r>
              <a:rPr lang="en-US" dirty="0" smtClean="0"/>
              <a:t> wave detectable from the body surface.</a:t>
            </a:r>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4572000" y="1785926"/>
            <a:ext cx="4091014" cy="3944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endParaRPr lang="ar-IQ"/>
          </a:p>
        </p:txBody>
      </p:sp>
      <p:sp>
        <p:nvSpPr>
          <p:cNvPr id="6" name="عنصر نائب للمحتوى 5"/>
          <p:cNvSpPr>
            <a:spLocks noGrp="1"/>
          </p:cNvSpPr>
          <p:nvPr>
            <p:ph sz="half" idx="1"/>
          </p:nvPr>
        </p:nvSpPr>
        <p:spPr/>
        <p:txBody>
          <a:bodyPr>
            <a:normAutofit fontScale="92500" lnSpcReduction="10000"/>
          </a:bodyPr>
          <a:lstStyle/>
          <a:p>
            <a:pPr algn="just" rtl="0">
              <a:buNone/>
            </a:pPr>
            <a:r>
              <a:rPr lang="en-US" dirty="0" smtClean="0"/>
              <a:t>-Right </a:t>
            </a:r>
            <a:r>
              <a:rPr lang="en-US" dirty="0" err="1" smtClean="0"/>
              <a:t>atrial</a:t>
            </a:r>
            <a:r>
              <a:rPr lang="en-US" dirty="0" smtClean="0"/>
              <a:t> enlargement projects from the right heart border towards the right lower lung field.</a:t>
            </a:r>
          </a:p>
          <a:p>
            <a:pPr algn="just" rtl="0">
              <a:buNone/>
            </a:pPr>
            <a:r>
              <a:rPr lang="en-US" dirty="0" smtClean="0"/>
              <a:t>-Left ventricular dilatation causes prominence of the left heart border and enlargement of the cardiac silhouette. Left ventricular hypertrophy produces rounding of the left heart border.</a:t>
            </a:r>
          </a:p>
          <a:p>
            <a:pPr algn="just" rtl="0">
              <a:buNone/>
            </a:pPr>
            <a:endParaRPr lang="en-US" dirty="0" smtClean="0"/>
          </a:p>
          <a:p>
            <a:pPr algn="just" rtl="0">
              <a:buNone/>
            </a:pPr>
            <a:endParaRPr lang="ar-IQ" dirty="0"/>
          </a:p>
        </p:txBody>
      </p:sp>
      <p:pic>
        <p:nvPicPr>
          <p:cNvPr id="5122" name="Picture 2"/>
          <p:cNvPicPr>
            <a:picLocks noGrp="1" noChangeAspect="1" noChangeArrowheads="1"/>
          </p:cNvPicPr>
          <p:nvPr>
            <p:ph sz="half" idx="2"/>
          </p:nvPr>
        </p:nvPicPr>
        <p:blipFill>
          <a:blip r:embed="rId2"/>
          <a:srcRect/>
          <a:stretch>
            <a:fillRect/>
          </a:stretch>
        </p:blipFill>
        <p:spPr bwMode="auto">
          <a:xfrm>
            <a:off x="4267200" y="1714488"/>
            <a:ext cx="4019576" cy="3696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buNone/>
            </a:pPr>
            <a:r>
              <a:rPr lang="en-US" dirty="0" smtClean="0"/>
              <a:t>- Right ventricular dilatation increases heart size, displaces the apex upwards and straightens the left heart border.</a:t>
            </a:r>
          </a:p>
          <a:p>
            <a:pPr algn="just" rtl="0">
              <a:buNone/>
            </a:pPr>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gn="just" rtl="0"/>
            <a:r>
              <a:rPr lang="en-US" dirty="0" smtClean="0"/>
              <a:t>Lateral or oblique projections may be useful for detecting pericardial calcification in patients with constrictive </a:t>
            </a:r>
            <a:r>
              <a:rPr lang="en-US" dirty="0" err="1" smtClean="0"/>
              <a:t>pericarditis</a:t>
            </a:r>
            <a:r>
              <a:rPr lang="en-US" dirty="0" smtClean="0"/>
              <a:t> or a calcified thoracic aortic aneurysm, as these abnormalities may be obscured by the spine on the PA view.</a:t>
            </a:r>
          </a:p>
          <a:p>
            <a:pPr algn="just" rtl="0"/>
            <a:r>
              <a:rPr lang="en-US" dirty="0" smtClean="0"/>
              <a:t>The lung fields on the chest X-ray may show congestion and </a:t>
            </a:r>
            <a:r>
              <a:rPr lang="en-US" dirty="0" err="1" smtClean="0"/>
              <a:t>oedema</a:t>
            </a:r>
            <a:r>
              <a:rPr lang="en-US" dirty="0" smtClean="0"/>
              <a:t> in patients with heart failure , and an increase in pulmonary blood flow (‘pulmonary plethora’) in those with left-to-right shunt.  Pleural effusions may also occur in heart failure.</a:t>
            </a:r>
            <a:endParaRPr lang="ar-IQ"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5">
                      <a:satMod val="175000"/>
                      <a:alpha val="40000"/>
                    </a:schemeClr>
                  </a:glow>
                  <a:outerShdw blurRad="80000" dist="40000" dir="5040000" algn="tl">
                    <a:srgbClr val="000000">
                      <a:alpha val="30000"/>
                    </a:srgbClr>
                  </a:outerShdw>
                  <a:reflection blurRad="6350" stA="60000" endA="900" endPos="58000" dir="5400000" sy="-100000" algn="bl" rotWithShape="0"/>
                </a:effectLst>
              </a:rPr>
              <a:t>Echocardiography (echo)</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5">
                    <a:satMod val="175000"/>
                    <a:alpha val="40000"/>
                  </a:schemeClr>
                </a:glow>
                <a:outerShdw blurRad="80000" dist="40000" dir="5040000" algn="tl">
                  <a:srgbClr val="000000">
                    <a:alpha val="30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p:txBody>
          <a:bodyPr/>
          <a:lstStyle/>
          <a:p>
            <a:pPr algn="just" rtl="0">
              <a:buNone/>
            </a:pPr>
            <a:r>
              <a:rPr lang="en-US" dirty="0" smtClean="0"/>
              <a:t>-</a:t>
            </a:r>
            <a:r>
              <a:rPr lang="en-US"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Two-dimensional echocardiography</a:t>
            </a:r>
          </a:p>
          <a:p>
            <a:pPr algn="just" rtl="0"/>
            <a:r>
              <a:rPr lang="en-US" dirty="0" smtClean="0"/>
              <a:t>Echocardiography, or cardiac ultrasound, is obtained by placing an ultrasound transducer on the chest wall to image the heart structures as a real-time two dimensional ‘slice’.</a:t>
            </a:r>
          </a:p>
          <a:p>
            <a:pPr algn="just" rtl="0">
              <a:buNone/>
            </a:pPr>
            <a:endParaRPr lang="ar-IQ"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7467600" cy="582594"/>
          </a:xfrm>
        </p:spPr>
        <p:txBody>
          <a:bodyPr>
            <a:normAutofit fontScale="90000"/>
          </a:bodyPr>
          <a:lstStyle/>
          <a:p>
            <a:endParaRPr lang="ar-IQ" dirty="0"/>
          </a:p>
        </p:txBody>
      </p:sp>
      <p:sp>
        <p:nvSpPr>
          <p:cNvPr id="5" name="عنصر نائب للمحتوى 4"/>
          <p:cNvSpPr>
            <a:spLocks noGrp="1"/>
          </p:cNvSpPr>
          <p:nvPr>
            <p:ph sz="half" idx="1"/>
          </p:nvPr>
        </p:nvSpPr>
        <p:spPr>
          <a:xfrm>
            <a:off x="457200" y="1071547"/>
            <a:ext cx="7472386" cy="1785950"/>
          </a:xfrm>
        </p:spPr>
        <p:txBody>
          <a:bodyPr>
            <a:normAutofit/>
          </a:bodyPr>
          <a:lstStyle/>
          <a:p>
            <a:pPr algn="just" rtl="0"/>
            <a:r>
              <a:rPr lang="en-US" dirty="0" smtClean="0"/>
              <a:t> This permits the rapid assessment of cardiac structure and function. Left ventricular wall thickness and ejection fraction can be estimated from two-dimensional images. </a:t>
            </a:r>
            <a:endParaRPr lang="ar-IQ" dirty="0"/>
          </a:p>
        </p:txBody>
      </p:sp>
      <p:pic>
        <p:nvPicPr>
          <p:cNvPr id="6146" name="Picture 2"/>
          <p:cNvPicPr>
            <a:picLocks noGrp="1" noChangeAspect="1" noChangeArrowheads="1"/>
          </p:cNvPicPr>
          <p:nvPr>
            <p:ph sz="half" idx="2"/>
          </p:nvPr>
        </p:nvPicPr>
        <p:blipFill>
          <a:blip r:embed="rId2"/>
          <a:srcRect/>
          <a:stretch>
            <a:fillRect/>
          </a:stretch>
        </p:blipFill>
        <p:spPr bwMode="auto">
          <a:xfrm>
            <a:off x="928662" y="2928938"/>
            <a:ext cx="6643734" cy="35004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fontScale="90000"/>
          </a:bodyPr>
          <a:lstStyle/>
          <a:p>
            <a:r>
              <a:rPr lang="en-US"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-Doppler echocardiography</a:t>
            </a:r>
            <a:endParaRPr lang="ar-IQ"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عنصر نائب للمحتوى 5"/>
          <p:cNvSpPr>
            <a:spLocks noGrp="1"/>
          </p:cNvSpPr>
          <p:nvPr>
            <p:ph idx="1"/>
          </p:nvPr>
        </p:nvSpPr>
        <p:spPr/>
        <p:txBody>
          <a:bodyPr>
            <a:normAutofit/>
          </a:bodyPr>
          <a:lstStyle/>
          <a:p>
            <a:pPr algn="just" rtl="0"/>
            <a:r>
              <a:rPr lang="en-US" dirty="0" smtClean="0"/>
              <a:t>This depends on the Doppler principle that sound waves reflected from moving objects, such as </a:t>
            </a:r>
            <a:r>
              <a:rPr lang="en-US" dirty="0" err="1" smtClean="0"/>
              <a:t>intracardiac</a:t>
            </a:r>
            <a:r>
              <a:rPr lang="en-US" dirty="0" smtClean="0"/>
              <a:t> red cells, undergo a frequency shift.</a:t>
            </a:r>
          </a:p>
          <a:p>
            <a:pPr algn="just" rtl="0"/>
            <a:r>
              <a:rPr lang="en-US" dirty="0" smtClean="0"/>
              <a:t>The speed and direction of the red cells, and thus of blood, can be detected in the heart chambers and great vessels.</a:t>
            </a:r>
          </a:p>
          <a:p>
            <a:pPr algn="just" rtl="0"/>
            <a:r>
              <a:rPr lang="en-US" dirty="0" smtClean="0"/>
              <a:t>The greater the frequency shift, the faster the blood is moving. </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derived information can be presented either as a plot of blood velocity against time for a particular point in the heart or as a </a:t>
            </a:r>
            <a:r>
              <a:rPr lang="en-US" dirty="0" err="1" smtClean="0"/>
              <a:t>colour</a:t>
            </a:r>
            <a:r>
              <a:rPr lang="en-US" dirty="0" smtClean="0"/>
              <a:t> overlay on a two-dimensional real-time echo picture (</a:t>
            </a:r>
            <a:r>
              <a:rPr lang="en-US" dirty="0" err="1" smtClean="0"/>
              <a:t>colour</a:t>
            </a:r>
            <a:r>
              <a:rPr lang="en-US" dirty="0" smtClean="0"/>
              <a:t>-flow Doppler).</a:t>
            </a: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25404"/>
          </a:xfrm>
        </p:spPr>
        <p:txBody>
          <a:bodyPr>
            <a:normAutofit fontScale="90000"/>
          </a:bodyPr>
          <a:lstStyle/>
          <a:p>
            <a:endParaRPr lang="ar-IQ" dirty="0"/>
          </a:p>
        </p:txBody>
      </p:sp>
      <p:pic>
        <p:nvPicPr>
          <p:cNvPr id="7170" name="Picture 2"/>
          <p:cNvPicPr>
            <a:picLocks noGrp="1" noChangeAspect="1" noChangeArrowheads="1"/>
          </p:cNvPicPr>
          <p:nvPr>
            <p:ph idx="1"/>
          </p:nvPr>
        </p:nvPicPr>
        <p:blipFill>
          <a:blip r:embed="rId2"/>
          <a:srcRect/>
          <a:stretch>
            <a:fillRect/>
          </a:stretch>
        </p:blipFill>
        <p:spPr bwMode="auto">
          <a:xfrm>
            <a:off x="428596" y="857232"/>
            <a:ext cx="7929618"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sp>
        <p:nvSpPr>
          <p:cNvPr id="3" name="عنصر نائب للمحتوى 2"/>
          <p:cNvSpPr>
            <a:spLocks noGrp="1"/>
          </p:cNvSpPr>
          <p:nvPr>
            <p:ph idx="1"/>
          </p:nvPr>
        </p:nvSpPr>
        <p:spPr>
          <a:xfrm>
            <a:off x="457200" y="1214422"/>
            <a:ext cx="7467600" cy="4911741"/>
          </a:xfrm>
        </p:spPr>
        <p:txBody>
          <a:bodyPr>
            <a:normAutofit fontScale="92500" lnSpcReduction="10000"/>
          </a:bodyPr>
          <a:lstStyle/>
          <a:p>
            <a:pPr algn="just" rtl="0"/>
            <a:r>
              <a:rPr lang="en-US" dirty="0" smtClean="0"/>
              <a:t>Doppler echocardiography can be used to detect </a:t>
            </a:r>
            <a:r>
              <a:rPr lang="en-US" dirty="0" err="1" smtClean="0"/>
              <a:t>valvular</a:t>
            </a:r>
            <a:r>
              <a:rPr lang="en-US" dirty="0" smtClean="0"/>
              <a:t> regurgitation, where the direction of blood flow is reversed and turbulence is seen, and is also used to detect the high pressure gradients associated with </a:t>
            </a:r>
            <a:r>
              <a:rPr lang="en-US" dirty="0" err="1" smtClean="0"/>
              <a:t>stenosed</a:t>
            </a:r>
            <a:r>
              <a:rPr lang="en-US" dirty="0" smtClean="0"/>
              <a:t> valves. For example, the normal resting systolic flow velocity across the aortic valve is approximately 1m/sec; in the presence of aortic </a:t>
            </a:r>
            <a:r>
              <a:rPr lang="en-US" dirty="0" err="1" smtClean="0"/>
              <a:t>stenosis</a:t>
            </a:r>
            <a:r>
              <a:rPr lang="en-US" dirty="0" smtClean="0"/>
              <a:t>, this velocity is increased as blood accelerates through the narrow orifice. In severe aortic </a:t>
            </a:r>
            <a:r>
              <a:rPr lang="en-US" dirty="0" err="1" smtClean="0"/>
              <a:t>stenosis</a:t>
            </a:r>
            <a:r>
              <a:rPr lang="en-US" dirty="0" smtClean="0"/>
              <a:t> the peak aortic velocity may be increased to 5m/sec.</a:t>
            </a:r>
          </a:p>
          <a:p>
            <a:pPr algn="just" rtl="0"/>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An estimate of the pressure gradient across a valve or lesion is given by the modified Bernoulli equation:</a:t>
            </a:r>
          </a:p>
          <a:p>
            <a:pPr algn="just" rtl="0">
              <a:buNone/>
            </a:pPr>
            <a:r>
              <a:rPr lang="en-US" dirty="0" smtClean="0"/>
              <a:t>       Pressure gradient (mmHg) = 4 ×    (peak velocity in m/sec) ^ 2</a:t>
            </a:r>
          </a:p>
          <a:p>
            <a:pPr algn="just" rtl="0">
              <a:buNone/>
            </a:pP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The bundle of His, bundle branches and Purkinje system are then activated, initiating ventricular myocardial depolarization, which produces the QRS complex.</a:t>
            </a:r>
          </a:p>
          <a:p>
            <a:pPr algn="just" rtl="0"/>
            <a:r>
              <a:rPr lang="en-US" dirty="0" smtClean="0"/>
              <a:t>The muscle mass of the ventricles is much larger than that of the atria, so the QRS complex is larger than the P wave.</a:t>
            </a:r>
            <a:endParaRPr lang="ar-IQ"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Advanced techniques include three-dimensional echocardiography, intravascular ultrasound (defines vessel wall abnormalities and guides coronary intervention), </a:t>
            </a:r>
            <a:r>
              <a:rPr lang="en-US" dirty="0" err="1" smtClean="0"/>
              <a:t>intracardiac</a:t>
            </a:r>
            <a:r>
              <a:rPr lang="en-US" dirty="0" smtClean="0"/>
              <a:t> ultrasound (provides high-resolution images of cardiac structures) and tissue Doppler imaging (quantifies myocardial contractility and diastolic function).</a:t>
            </a:r>
            <a:endParaRPr lang="ar-IQ"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just" rtl="0"/>
            <a:r>
              <a:rPr lang="en-US" sz="28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en-US" sz="2800" b="1" u="sng"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Transoesophageal</a:t>
            </a:r>
            <a:r>
              <a:rPr lang="en-US" sz="28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echocardiography</a:t>
            </a:r>
            <a:endParaRPr lang="ar-IQ" sz="2800"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idx="1"/>
          </p:nvPr>
        </p:nvSpPr>
        <p:spPr/>
        <p:txBody>
          <a:bodyPr>
            <a:normAutofit/>
          </a:bodyPr>
          <a:lstStyle/>
          <a:p>
            <a:pPr algn="just" rtl="0"/>
            <a:r>
              <a:rPr lang="en-US" dirty="0" err="1" smtClean="0"/>
              <a:t>Transthoracic</a:t>
            </a:r>
            <a:r>
              <a:rPr lang="en-US" dirty="0" smtClean="0"/>
              <a:t> echocardiography sometimes produces poor images, especially if the patient is overweight or has obstructive airways disease.</a:t>
            </a:r>
          </a:p>
          <a:p>
            <a:pPr algn="just" rtl="0"/>
            <a:r>
              <a:rPr lang="en-US" dirty="0" smtClean="0"/>
              <a:t>Some structures are difficult to </a:t>
            </a:r>
            <a:r>
              <a:rPr lang="en-US" dirty="0" err="1" smtClean="0"/>
              <a:t>visualise</a:t>
            </a:r>
            <a:r>
              <a:rPr lang="en-US" dirty="0" smtClean="0"/>
              <a:t> in </a:t>
            </a:r>
            <a:r>
              <a:rPr lang="en-US" dirty="0" err="1" smtClean="0"/>
              <a:t>transthoracic</a:t>
            </a:r>
            <a:r>
              <a:rPr lang="en-US" dirty="0" smtClean="0"/>
              <a:t> views, such as the left </a:t>
            </a:r>
            <a:r>
              <a:rPr lang="en-US" dirty="0" err="1" smtClean="0"/>
              <a:t>atrial</a:t>
            </a:r>
            <a:r>
              <a:rPr lang="en-US" dirty="0" smtClean="0"/>
              <a:t> appendage, pulmonary veins, thoracic aorta and </a:t>
            </a:r>
            <a:r>
              <a:rPr lang="en-US" dirty="0" err="1" smtClean="0"/>
              <a:t>interatrial</a:t>
            </a:r>
            <a:r>
              <a:rPr lang="en-US" dirty="0" smtClean="0"/>
              <a:t> septum.</a:t>
            </a:r>
            <a:endParaRPr lang="ar-IQ"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gn="just" rtl="0"/>
            <a:r>
              <a:rPr lang="en-US" dirty="0" err="1" smtClean="0"/>
              <a:t>Transoesophageal</a:t>
            </a:r>
            <a:r>
              <a:rPr lang="en-US" dirty="0" smtClean="0"/>
              <a:t> echocardiography (TOE) uses an endoscope-like ultrasound probe which is passed into the </a:t>
            </a:r>
            <a:r>
              <a:rPr lang="en-US" dirty="0" err="1" smtClean="0"/>
              <a:t>oesophagus</a:t>
            </a:r>
            <a:r>
              <a:rPr lang="en-US" dirty="0" smtClean="0"/>
              <a:t> under light sedation and positioned immediately behind the LA.</a:t>
            </a:r>
          </a:p>
          <a:p>
            <a:pPr algn="just" rtl="0"/>
            <a:r>
              <a:rPr lang="en-US" dirty="0" smtClean="0"/>
              <a:t>This produces high-resolution images, which makes the technique particularly valuable for investigating patients with prosthetic (especially mitral) valve dysfunction, congenital abnormalities (e.g. </a:t>
            </a:r>
            <a:r>
              <a:rPr lang="en-US" dirty="0" err="1" smtClean="0"/>
              <a:t>atrial</a:t>
            </a:r>
            <a:r>
              <a:rPr lang="en-US" dirty="0" smtClean="0"/>
              <a:t> </a:t>
            </a:r>
            <a:r>
              <a:rPr lang="en-US" dirty="0" err="1" smtClean="0"/>
              <a:t>septal</a:t>
            </a:r>
            <a:r>
              <a:rPr lang="en-US" dirty="0" smtClean="0"/>
              <a:t> defect), aortic dissection, infective </a:t>
            </a:r>
            <a:r>
              <a:rPr lang="en-US" dirty="0" err="1" smtClean="0"/>
              <a:t>endocarditis</a:t>
            </a:r>
            <a:r>
              <a:rPr lang="en-US" dirty="0" smtClean="0"/>
              <a:t> (vegetations that are too small to be detected by </a:t>
            </a:r>
            <a:r>
              <a:rPr lang="en-US" dirty="0" err="1" smtClean="0"/>
              <a:t>transthoracic</a:t>
            </a:r>
            <a:r>
              <a:rPr lang="en-US" dirty="0" smtClean="0"/>
              <a:t> echocardiography) and systemic embolism.</a:t>
            </a:r>
            <a:endParaRPr lang="ar-IQ"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-Stress echocardiography</a:t>
            </a:r>
            <a:endParaRPr lang="ar-IQ"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idx="1"/>
          </p:nvPr>
        </p:nvSpPr>
        <p:spPr/>
        <p:txBody>
          <a:bodyPr>
            <a:normAutofit fontScale="92500" lnSpcReduction="20000"/>
          </a:bodyPr>
          <a:lstStyle/>
          <a:p>
            <a:pPr algn="just" rtl="0"/>
            <a:r>
              <a:rPr lang="en-US" dirty="0" smtClean="0"/>
              <a:t>Stress echocardiography is used to investigate patients with suspected coronary heart disease who are unsuitable for exercise stress testing, such as those with mobility problems or pre-existing bundle branch block.</a:t>
            </a:r>
          </a:p>
          <a:p>
            <a:pPr algn="just" rtl="0"/>
            <a:r>
              <a:rPr lang="en-US" dirty="0" smtClean="0"/>
              <a:t>A two-dimensional echo is performed before and after infusion of a moderate to high dose of an </a:t>
            </a:r>
            <a:r>
              <a:rPr lang="en-US" dirty="0" err="1" smtClean="0"/>
              <a:t>inotrope</a:t>
            </a:r>
            <a:r>
              <a:rPr lang="en-US" dirty="0" smtClean="0"/>
              <a:t> such as </a:t>
            </a:r>
            <a:r>
              <a:rPr lang="en-US" dirty="0" err="1" smtClean="0"/>
              <a:t>dobutamine</a:t>
            </a:r>
            <a:r>
              <a:rPr lang="en-US" dirty="0" smtClean="0"/>
              <a:t>. </a:t>
            </a:r>
          </a:p>
          <a:p>
            <a:pPr algn="just" rtl="0"/>
            <a:r>
              <a:rPr lang="en-US" dirty="0" smtClean="0"/>
              <a:t> Myocardial segments with poor perfusion become </a:t>
            </a:r>
            <a:r>
              <a:rPr lang="en-US" dirty="0" err="1" smtClean="0"/>
              <a:t>ischaemic</a:t>
            </a:r>
            <a:r>
              <a:rPr lang="en-US" dirty="0" smtClean="0"/>
              <a:t> and contract poorly under stress, showing as a wall motion abnormality on the scan.</a:t>
            </a:r>
          </a:p>
          <a:p>
            <a:pPr algn="just" rtl="0"/>
            <a:endParaRPr lang="en-US" dirty="0" smtClean="0"/>
          </a:p>
          <a:p>
            <a:pPr algn="just" rtl="0"/>
            <a:endParaRPr lang="ar-IQ"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rtl="0"/>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Computed </a:t>
            </a:r>
            <a:r>
              <a:rPr lang="en-US"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tomographic</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 (CT) imaging</a:t>
            </a:r>
            <a:b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br>
            <a:endParaRPr lang="ar-IQ"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This is useful for imaging the cardiac chambers, great vessels, pericardium, and </a:t>
            </a:r>
            <a:r>
              <a:rPr lang="en-US" dirty="0" err="1" smtClean="0"/>
              <a:t>mediastinal</a:t>
            </a:r>
            <a:r>
              <a:rPr lang="en-US" dirty="0" smtClean="0"/>
              <a:t> structures and masses. </a:t>
            </a:r>
          </a:p>
          <a:p>
            <a:pPr algn="just" rtl="0"/>
            <a:r>
              <a:rPr lang="en-US" dirty="0" err="1" smtClean="0"/>
              <a:t>Multidetector</a:t>
            </a:r>
            <a:r>
              <a:rPr lang="en-US" dirty="0" smtClean="0"/>
              <a:t> scanners can acquire up to 320 slices per rotation, allowing very high-resolution imaging. </a:t>
            </a:r>
          </a:p>
          <a:p>
            <a:pPr algn="just" rtl="0"/>
            <a:r>
              <a:rPr lang="en-US" dirty="0" smtClean="0"/>
              <a:t> CT is often performed using a timed injection of X-ray contrast to produce clear images of blood vessels and associated pathologies. </a:t>
            </a:r>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Contrast scans are very useful for imaging the aorta in suspected aortic dissection, and the pulmonary arteries and branches in suspected pulmonary embolism.</a:t>
            </a:r>
          </a:p>
          <a:p>
            <a:pPr algn="just" rtl="0"/>
            <a:r>
              <a:rPr lang="en-US" dirty="0" err="1" smtClean="0"/>
              <a:t>Multidetector</a:t>
            </a:r>
            <a:r>
              <a:rPr lang="en-US" dirty="0" smtClean="0"/>
              <a:t> scanning allows non-invasive imaging of the </a:t>
            </a:r>
            <a:r>
              <a:rPr lang="en-US" dirty="0" err="1" smtClean="0"/>
              <a:t>epicardial</a:t>
            </a:r>
            <a:r>
              <a:rPr lang="en-US" dirty="0" smtClean="0"/>
              <a:t> coronary arteries with a spatial resolution approaching that of conventional coronary </a:t>
            </a:r>
            <a:r>
              <a:rPr lang="en-US" dirty="0" err="1" smtClean="0"/>
              <a:t>arteriography</a:t>
            </a:r>
            <a:r>
              <a:rPr lang="en-US" dirty="0" smtClean="0"/>
              <a:t>.</a:t>
            </a:r>
          </a:p>
          <a:p>
            <a:pPr algn="just" rtl="0"/>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368280"/>
          </a:xfrm>
        </p:spPr>
        <p:txBody>
          <a:bodyPr>
            <a:normAutofit fontScale="90000"/>
          </a:bodyPr>
          <a:lstStyle/>
          <a:p>
            <a:endParaRPr lang="ar-IQ" dirty="0"/>
          </a:p>
        </p:txBody>
      </p:sp>
      <p:sp>
        <p:nvSpPr>
          <p:cNvPr id="3" name="عنصر نائب للمحتوى 2"/>
          <p:cNvSpPr>
            <a:spLocks noGrp="1"/>
          </p:cNvSpPr>
          <p:nvPr>
            <p:ph idx="1"/>
          </p:nvPr>
        </p:nvSpPr>
        <p:spPr>
          <a:xfrm>
            <a:off x="457200" y="1142984"/>
            <a:ext cx="7686700" cy="4983179"/>
          </a:xfrm>
        </p:spPr>
        <p:txBody>
          <a:bodyPr>
            <a:normAutofit fontScale="92500"/>
          </a:bodyPr>
          <a:lstStyle/>
          <a:p>
            <a:pPr algn="just" rtl="0"/>
            <a:r>
              <a:rPr lang="en-US" dirty="0" smtClean="0"/>
              <a:t>Coronary artery bypass grafts are also well seen and in some </a:t>
            </a:r>
            <a:r>
              <a:rPr lang="en-US" dirty="0" err="1" smtClean="0"/>
              <a:t>centres</a:t>
            </a:r>
            <a:r>
              <a:rPr lang="en-US" dirty="0" smtClean="0"/>
              <a:t>, </a:t>
            </a:r>
            <a:r>
              <a:rPr lang="en-US" dirty="0" err="1" smtClean="0"/>
              <a:t>multidetector</a:t>
            </a:r>
            <a:r>
              <a:rPr lang="en-US" dirty="0" smtClean="0"/>
              <a:t> scanning is routinely used to assess graft patency. </a:t>
            </a:r>
          </a:p>
          <a:p>
            <a:pPr algn="just" rtl="0"/>
            <a:r>
              <a:rPr lang="en-US" dirty="0" smtClean="0"/>
              <a:t>It is likely that CT will supplant invasive coronary angiography for the initial elective assessment of patients with suspected coronary artery disease. </a:t>
            </a:r>
          </a:p>
          <a:p>
            <a:pPr algn="just" rtl="0"/>
            <a:r>
              <a:rPr lang="en-US" dirty="0" smtClean="0"/>
              <a:t>Some </a:t>
            </a:r>
            <a:r>
              <a:rPr lang="en-US" dirty="0" err="1" smtClean="0"/>
              <a:t>centres</a:t>
            </a:r>
            <a:r>
              <a:rPr lang="en-US" dirty="0" smtClean="0"/>
              <a:t> use cardiac CT scans for quantification of coronary artery calcification, which may serve as an index of cardiovascular risk.</a:t>
            </a:r>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Magnetic resonance imaging (MRI)</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endParaRPr>
          </a:p>
        </p:txBody>
      </p:sp>
      <p:sp>
        <p:nvSpPr>
          <p:cNvPr id="3" name="عنصر نائب للمحتوى 2"/>
          <p:cNvSpPr>
            <a:spLocks noGrp="1"/>
          </p:cNvSpPr>
          <p:nvPr>
            <p:ph idx="1"/>
          </p:nvPr>
        </p:nvSpPr>
        <p:spPr/>
        <p:txBody>
          <a:bodyPr/>
          <a:lstStyle/>
          <a:p>
            <a:pPr algn="just" rtl="0"/>
            <a:r>
              <a:rPr lang="en-US" dirty="0" smtClean="0"/>
              <a:t>This requires no </a:t>
            </a:r>
            <a:r>
              <a:rPr lang="en-US" dirty="0" err="1" smtClean="0"/>
              <a:t>ionising</a:t>
            </a:r>
            <a:r>
              <a:rPr lang="en-US" dirty="0" smtClean="0"/>
              <a:t> radiation and can be used to generate cross-sectional images of the heart, lungs and </a:t>
            </a:r>
            <a:r>
              <a:rPr lang="en-US" dirty="0" err="1" smtClean="0"/>
              <a:t>mediastinal</a:t>
            </a:r>
            <a:r>
              <a:rPr lang="en-US" dirty="0" smtClean="0"/>
              <a:t> structures.</a:t>
            </a:r>
          </a:p>
          <a:p>
            <a:pPr algn="just" rtl="0"/>
            <a:r>
              <a:rPr lang="en-US" dirty="0" smtClean="0"/>
              <a:t> MRI provides better differentiation of soft tissue structures than CT but is poor at demonstrating calcification. </a:t>
            </a:r>
          </a:p>
          <a:p>
            <a:pPr algn="just" rtl="0">
              <a:buNone/>
            </a:pPr>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MRI scans can be ‘gated’ to the ECG, allowing the scanner to produce moving images of the heart and </a:t>
            </a:r>
            <a:r>
              <a:rPr lang="en-US" dirty="0" err="1" smtClean="0"/>
              <a:t>mediastinal</a:t>
            </a:r>
            <a:r>
              <a:rPr lang="en-US" dirty="0" smtClean="0"/>
              <a:t> structures throughout the cardiac cycle.</a:t>
            </a:r>
          </a:p>
          <a:p>
            <a:pPr algn="just" rtl="0"/>
            <a:r>
              <a:rPr lang="en-US" dirty="0" smtClean="0"/>
              <a:t>MRI is very useful for imaging the aorta, including suspected dissection and can define the anatomy of the heart and great vessels in patients with congenital heart disease.</a:t>
            </a:r>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 It is also useful for detecting infiltrative conditions affecting the heart.</a:t>
            </a:r>
          </a:p>
          <a:p>
            <a:pPr algn="just" rtl="0"/>
            <a:r>
              <a:rPr lang="en-US" dirty="0" smtClean="0"/>
              <a:t>Physiological data can be obtained from the signal returned from moving blood that allows quantification of blood flow across </a:t>
            </a:r>
            <a:r>
              <a:rPr lang="en-US" dirty="0" err="1" smtClean="0"/>
              <a:t>regurgitant</a:t>
            </a:r>
            <a:r>
              <a:rPr lang="en-US" dirty="0" smtClean="0"/>
              <a:t> or </a:t>
            </a:r>
            <a:r>
              <a:rPr lang="en-US" dirty="0" err="1" smtClean="0"/>
              <a:t>stenotic</a:t>
            </a:r>
            <a:r>
              <a:rPr lang="en-US" dirty="0" smtClean="0"/>
              <a:t> valves.</a:t>
            </a:r>
          </a:p>
          <a:p>
            <a:pPr algn="just" rtl="0"/>
            <a:r>
              <a:rPr lang="en-US" dirty="0" smtClean="0"/>
              <a:t> It is also possible to </a:t>
            </a:r>
            <a:r>
              <a:rPr lang="en-US" dirty="0" err="1" smtClean="0"/>
              <a:t>analyse</a:t>
            </a:r>
            <a:r>
              <a:rPr lang="en-US" dirty="0" smtClean="0"/>
              <a:t> regional wall motion in patients with suspected coronary disease or cardiomyopathy.</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interval between the onset of the P wave and the onset of the QRS complex is termed the ‘PR interval’ and largely reflects the duration of AV nodal conduction.</a:t>
            </a:r>
            <a:endParaRPr lang="ar-IQ"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RV is difficult to assess using echocardiography because of its </a:t>
            </a:r>
            <a:r>
              <a:rPr lang="en-US" dirty="0" err="1" smtClean="0"/>
              <a:t>retrosternal</a:t>
            </a:r>
            <a:r>
              <a:rPr lang="en-US" dirty="0" smtClean="0"/>
              <a:t> position but is readily </a:t>
            </a:r>
            <a:r>
              <a:rPr lang="en-US" dirty="0" err="1" smtClean="0"/>
              <a:t>visualised</a:t>
            </a:r>
            <a:r>
              <a:rPr lang="en-US" dirty="0" smtClean="0"/>
              <a:t> with MRI.</a:t>
            </a:r>
          </a:p>
          <a:p>
            <a:pPr algn="just" rtl="0"/>
            <a:endParaRPr lang="ar-IQ"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gn="just" rtl="0"/>
            <a:r>
              <a:rPr lang="en-US" dirty="0" smtClean="0"/>
              <a:t>MRI can also be employed to assess myocardial perfusion and viability. When a contrast agent such as gadolinium is injected, areas of myocardial </a:t>
            </a:r>
            <a:r>
              <a:rPr lang="en-US" dirty="0" err="1" smtClean="0"/>
              <a:t>hypoperfusion</a:t>
            </a:r>
            <a:r>
              <a:rPr lang="en-US" dirty="0" smtClean="0"/>
              <a:t> can be identified with better spatial resolution than nuclear medicine techniques. Later redistribution of this contrast, so-called delayed enhancement, can be used to identify myocardial scarring and fibrosis. This can help in selecting patients for </a:t>
            </a:r>
            <a:r>
              <a:rPr lang="en-US" dirty="0" err="1" smtClean="0"/>
              <a:t>revascularisation</a:t>
            </a:r>
            <a:r>
              <a:rPr lang="en-US" dirty="0" smtClean="0"/>
              <a:t> procedures, or in identifying those with myocardial infiltration such as that seen with </a:t>
            </a:r>
            <a:r>
              <a:rPr lang="en-US" dirty="0" err="1" smtClean="0"/>
              <a:t>sarcoid</a:t>
            </a:r>
            <a:r>
              <a:rPr lang="en-US" dirty="0" smtClean="0"/>
              <a:t> heart disease and right ventricular dysplasia.</a:t>
            </a:r>
            <a:endParaRPr lang="ar-IQ"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Cardiac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catheterisation</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endParaRPr>
          </a:p>
        </p:txBody>
      </p:sp>
      <p:sp>
        <p:nvSpPr>
          <p:cNvPr id="3" name="عنصر نائب للمحتوى 2"/>
          <p:cNvSpPr>
            <a:spLocks noGrp="1"/>
          </p:cNvSpPr>
          <p:nvPr>
            <p:ph idx="1"/>
          </p:nvPr>
        </p:nvSpPr>
        <p:spPr/>
        <p:txBody>
          <a:bodyPr>
            <a:normAutofit/>
          </a:bodyPr>
          <a:lstStyle/>
          <a:p>
            <a:pPr algn="just" rtl="0"/>
            <a:r>
              <a:rPr lang="en-US" dirty="0" smtClean="0">
                <a:effectLst/>
              </a:rPr>
              <a:t>This involves passage of a </a:t>
            </a:r>
            <a:r>
              <a:rPr lang="en-US" dirty="0" err="1" smtClean="0">
                <a:effectLst/>
              </a:rPr>
              <a:t>preshaped</a:t>
            </a:r>
            <a:r>
              <a:rPr lang="en-US" dirty="0" smtClean="0">
                <a:effectLst/>
              </a:rPr>
              <a:t> catheter via a vein or artery into the heart under X-ray guidance, which allows the measurement of pressure and oxygen saturation in the cardiac chambers and great vessels, and the performance of angiograms by injecting contrast media into a chamber or blood vessel.</a:t>
            </a:r>
          </a:p>
          <a:p>
            <a:pPr algn="just" rtl="0"/>
            <a:endParaRPr lang="ar-IQ" dirty="0">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Left heart </a:t>
            </a:r>
            <a:r>
              <a:rPr lang="en-US" dirty="0" err="1" smtClean="0"/>
              <a:t>catheterisation</a:t>
            </a:r>
            <a:r>
              <a:rPr lang="en-US" dirty="0" smtClean="0"/>
              <a:t> involves accessing the arterial circulation via the radial or femoral artery, to allow </a:t>
            </a:r>
            <a:r>
              <a:rPr lang="en-US" dirty="0" err="1" smtClean="0"/>
              <a:t>catheterisation</a:t>
            </a:r>
            <a:r>
              <a:rPr lang="en-US" dirty="0" smtClean="0"/>
              <a:t> of the aorta, LV and coronary arteries.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457200" y="1600201"/>
            <a:ext cx="7686700" cy="1971676"/>
          </a:xfrm>
        </p:spPr>
        <p:txBody>
          <a:bodyPr>
            <a:normAutofit lnSpcReduction="10000"/>
          </a:bodyPr>
          <a:lstStyle/>
          <a:p>
            <a:pPr algn="just" rtl="0"/>
            <a:r>
              <a:rPr lang="en-US" dirty="0" smtClean="0"/>
              <a:t>Coronary angiography is the most widely performed procedure, in which the left and right coronary arteries are selectively </a:t>
            </a:r>
            <a:r>
              <a:rPr lang="en-US" dirty="0" err="1" smtClean="0"/>
              <a:t>cannulated</a:t>
            </a:r>
            <a:r>
              <a:rPr lang="en-US" dirty="0" smtClean="0"/>
              <a:t> and imaged, providing information about the extent and severity of coronary </a:t>
            </a:r>
            <a:r>
              <a:rPr lang="en-US" dirty="0" err="1" smtClean="0"/>
              <a:t>stenoses</a:t>
            </a:r>
            <a:r>
              <a:rPr lang="en-US" dirty="0" smtClean="0"/>
              <a:t>, thrombus and calcification .</a:t>
            </a:r>
            <a:endParaRPr lang="ar-IQ" dirty="0" smtClean="0"/>
          </a:p>
        </p:txBody>
      </p:sp>
      <p:pic>
        <p:nvPicPr>
          <p:cNvPr id="8194" name="Picture 2"/>
          <p:cNvPicPr>
            <a:picLocks noGrp="1" noChangeAspect="1" noChangeArrowheads="1"/>
          </p:cNvPicPr>
          <p:nvPr>
            <p:ph sz="half" idx="2"/>
          </p:nvPr>
        </p:nvPicPr>
        <p:blipFill>
          <a:blip r:embed="rId2"/>
          <a:srcRect/>
          <a:stretch>
            <a:fillRect/>
          </a:stretch>
        </p:blipFill>
        <p:spPr bwMode="auto">
          <a:xfrm>
            <a:off x="1000100" y="3500438"/>
            <a:ext cx="7072362"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This permits planning of </a:t>
            </a:r>
            <a:r>
              <a:rPr lang="en-US" dirty="0" err="1" smtClean="0"/>
              <a:t>percutaneous</a:t>
            </a:r>
            <a:r>
              <a:rPr lang="en-US" dirty="0" smtClean="0"/>
              <a:t> coronary intervention and coronary artery bypass graft surgery. </a:t>
            </a:r>
          </a:p>
          <a:p>
            <a:pPr algn="just" rtl="0"/>
            <a:r>
              <a:rPr lang="en-US" dirty="0" smtClean="0"/>
              <a:t> Left </a:t>
            </a:r>
            <a:r>
              <a:rPr lang="en-US" dirty="0" err="1" smtClean="0"/>
              <a:t>ventriculography</a:t>
            </a:r>
            <a:r>
              <a:rPr lang="en-US" dirty="0" smtClean="0"/>
              <a:t> can be performed during the procedure to determine the size and function of the LV and to demonstrate mitral regurgitation.</a:t>
            </a:r>
            <a:endParaRPr lang="ar-IQ"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Aortography</a:t>
            </a:r>
            <a:r>
              <a:rPr lang="en-US" dirty="0" smtClean="0"/>
              <a:t> helps define the size of the aortic root and thoracic aorta, and can help quantify aortic regurgitation. </a:t>
            </a:r>
          </a:p>
          <a:p>
            <a:pPr algn="just" rtl="0"/>
            <a:r>
              <a:rPr lang="en-US" dirty="0" smtClean="0"/>
              <a:t>Left heart </a:t>
            </a:r>
            <a:r>
              <a:rPr lang="en-US" dirty="0" err="1" smtClean="0"/>
              <a:t>catheterisation</a:t>
            </a:r>
            <a:r>
              <a:rPr lang="en-US" dirty="0" smtClean="0"/>
              <a:t> can be completed as a day-case procedure and is relatively safe, with serious complications occurring in fewer than 1 in 1000 cases.</a:t>
            </a:r>
            <a:endParaRPr lang="ar-IQ"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Right heart </a:t>
            </a:r>
            <a:r>
              <a:rPr lang="en-US" dirty="0" err="1" smtClean="0"/>
              <a:t>catheterisation</a:t>
            </a:r>
            <a:r>
              <a:rPr lang="en-US" dirty="0" smtClean="0"/>
              <a:t> is used to assess right heart and pulmonary artery pressures, and to detect </a:t>
            </a:r>
            <a:r>
              <a:rPr lang="en-US" dirty="0" err="1" smtClean="0"/>
              <a:t>intracardiac</a:t>
            </a:r>
            <a:r>
              <a:rPr lang="en-US" dirty="0" smtClean="0"/>
              <a:t> shunts by measuring oxygen saturations in different chambers. For example, a step up in oxygen saturation from 65% in the RA to 80% in the pulmonary artery is indicative of a large left-to-right shunt that might be due to a ventricular </a:t>
            </a:r>
            <a:r>
              <a:rPr lang="en-US" dirty="0" err="1" smtClean="0"/>
              <a:t>septal</a:t>
            </a:r>
            <a:r>
              <a:rPr lang="en-US" dirty="0" smtClean="0"/>
              <a:t> defect.</a:t>
            </a:r>
            <a:endParaRPr lang="ar-IQ"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sp>
        <p:nvSpPr>
          <p:cNvPr id="3" name="عنصر نائب للمحتوى 2"/>
          <p:cNvSpPr>
            <a:spLocks noGrp="1"/>
          </p:cNvSpPr>
          <p:nvPr>
            <p:ph idx="1"/>
          </p:nvPr>
        </p:nvSpPr>
        <p:spPr>
          <a:xfrm>
            <a:off x="457200" y="857232"/>
            <a:ext cx="7901014" cy="5268931"/>
          </a:xfrm>
        </p:spPr>
        <p:txBody>
          <a:bodyPr>
            <a:normAutofit fontScale="92500" lnSpcReduction="10000"/>
          </a:bodyPr>
          <a:lstStyle/>
          <a:p>
            <a:pPr algn="just" rtl="0"/>
            <a:r>
              <a:rPr lang="en-US" dirty="0" smtClean="0"/>
              <a:t>Cardiac output can also be measured using </a:t>
            </a:r>
            <a:r>
              <a:rPr lang="en-US" dirty="0" err="1" smtClean="0"/>
              <a:t>thermodilution</a:t>
            </a:r>
            <a:r>
              <a:rPr lang="en-US" dirty="0" smtClean="0"/>
              <a:t> techniques.</a:t>
            </a:r>
          </a:p>
          <a:p>
            <a:pPr algn="just" rtl="0"/>
            <a:r>
              <a:rPr lang="en-US" dirty="0" smtClean="0"/>
              <a:t> Left </a:t>
            </a:r>
            <a:r>
              <a:rPr lang="en-US" dirty="0" err="1" smtClean="0"/>
              <a:t>atrial</a:t>
            </a:r>
            <a:r>
              <a:rPr lang="en-US" dirty="0" smtClean="0"/>
              <a:t> pressure can be measured directly by puncturing the </a:t>
            </a:r>
            <a:r>
              <a:rPr lang="en-US" dirty="0" err="1" smtClean="0"/>
              <a:t>interatrial</a:t>
            </a:r>
            <a:r>
              <a:rPr lang="en-US" dirty="0" smtClean="0"/>
              <a:t> septum from the RA with a special catheter.</a:t>
            </a:r>
          </a:p>
          <a:p>
            <a:pPr algn="just" rtl="0"/>
            <a:r>
              <a:rPr lang="en-US" dirty="0" smtClean="0"/>
              <a:t>For most purposes, however, a satisfactory approximation to left </a:t>
            </a:r>
            <a:r>
              <a:rPr lang="en-US" dirty="0" err="1" smtClean="0"/>
              <a:t>atrial</a:t>
            </a:r>
            <a:r>
              <a:rPr lang="en-US" dirty="0" smtClean="0"/>
              <a:t> pressure can be obtained by ‘wedging’ an end-hole or balloon catheter in a branch of the pulmonary artery. </a:t>
            </a:r>
          </a:p>
          <a:p>
            <a:pPr algn="just" rtl="0"/>
            <a:r>
              <a:rPr lang="en-US" dirty="0" smtClean="0"/>
              <a:t> Swan–</a:t>
            </a:r>
            <a:r>
              <a:rPr lang="en-US" dirty="0" err="1" smtClean="0"/>
              <a:t>Ganz</a:t>
            </a:r>
            <a:r>
              <a:rPr lang="en-US" dirty="0" smtClean="0"/>
              <a:t> balloon catheters are often used to monitor pulmonary ‘wedge’ pressure as a guide to left heart filling pressure in critically ill patients.</a:t>
            </a:r>
            <a:endParaRPr lang="ar-IQ"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Radionuclide imaging</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endParaRPr>
          </a:p>
        </p:txBody>
      </p:sp>
      <p:sp>
        <p:nvSpPr>
          <p:cNvPr id="3" name="عنصر نائب للمحتوى 2"/>
          <p:cNvSpPr>
            <a:spLocks noGrp="1"/>
          </p:cNvSpPr>
          <p:nvPr>
            <p:ph idx="1"/>
          </p:nvPr>
        </p:nvSpPr>
        <p:spPr/>
        <p:txBody>
          <a:bodyPr/>
          <a:lstStyle/>
          <a:p>
            <a:pPr algn="just" rtl="0"/>
            <a:r>
              <a:rPr lang="en-US" dirty="0" smtClean="0"/>
              <a:t>The availability of gamma-emitting </a:t>
            </a:r>
            <a:r>
              <a:rPr lang="en-US" dirty="0" err="1" smtClean="0"/>
              <a:t>radionuclides</a:t>
            </a:r>
            <a:r>
              <a:rPr lang="en-US" dirty="0" smtClean="0"/>
              <a:t> with a short half-life has made it possible to study cardiac function non-invasively.</a:t>
            </a:r>
          </a:p>
          <a:p>
            <a:pPr algn="just" rtl="0"/>
            <a:r>
              <a:rPr lang="en-US" dirty="0" smtClean="0"/>
              <a:t> Two techniques are available:</a:t>
            </a:r>
          </a:p>
          <a:p>
            <a:pPr algn="just" rtl="0">
              <a:buNone/>
            </a:pPr>
            <a:r>
              <a:rPr lang="en-US" dirty="0" smtClean="0"/>
              <a:t>-Blood pool imaging</a:t>
            </a:r>
          </a:p>
          <a:p>
            <a:pPr algn="just" rtl="0">
              <a:buNone/>
            </a:pPr>
            <a:r>
              <a:rPr lang="en-US" dirty="0" smtClean="0"/>
              <a:t>-Myocardial perfusion imaging</a:t>
            </a:r>
          </a:p>
          <a:p>
            <a:pPr algn="just" rtl="0">
              <a:buNone/>
            </a:pP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Injury to the left or right bundle branch delays ventricular </a:t>
            </a:r>
            <a:r>
              <a:rPr lang="en-US" dirty="0" err="1" smtClean="0"/>
              <a:t>depolarisation</a:t>
            </a:r>
            <a:r>
              <a:rPr lang="en-US" dirty="0" smtClean="0"/>
              <a:t>, widening the QRS complex. </a:t>
            </a:r>
          </a:p>
          <a:p>
            <a:pPr algn="just" rtl="0"/>
            <a:r>
              <a:rPr lang="en-US" dirty="0" smtClean="0"/>
              <a:t>Selective injury of one of the left fascicles (</a:t>
            </a:r>
            <a:r>
              <a:rPr lang="en-US" dirty="0" err="1" smtClean="0"/>
              <a:t>hemiblock</a:t>
            </a:r>
            <a:r>
              <a:rPr lang="en-US" dirty="0" smtClean="0"/>
              <a:t>) affects the electrical axis.</a:t>
            </a:r>
            <a:endParaRPr lang="ar-IQ"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-Blood pool imaging</a:t>
            </a:r>
            <a:endParaRPr lang="ar-IQ"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idx="1"/>
          </p:nvPr>
        </p:nvSpPr>
        <p:spPr/>
        <p:txBody>
          <a:bodyPr/>
          <a:lstStyle/>
          <a:p>
            <a:pPr algn="just" rtl="0"/>
            <a:r>
              <a:rPr lang="en-US" dirty="0" smtClean="0"/>
              <a:t>The isotope is injected intravenously and mixes with the circulating blood. </a:t>
            </a:r>
          </a:p>
          <a:p>
            <a:pPr algn="just" rtl="0"/>
            <a:r>
              <a:rPr lang="en-US" dirty="0" smtClean="0"/>
              <a:t>A gamma camera detects the amount of isotope-emitting blood in the heart at different phases of the cardiac cycle, and also the size and ‘shape’ of the cardiac chambers. </a:t>
            </a:r>
            <a:endParaRPr lang="ar-IQ"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 By linking the gamma camera to the ECG, information can be collected over multiple cardiac cycles, allowing ‘gating’ of the systolic and diastolic phases of the cardiac cycle; the left (and right) ventricular ejection fraction (the proportion of blood ejected during each beat) can then be calculated.</a:t>
            </a:r>
          </a:p>
          <a:p>
            <a:pPr algn="just" rtl="0"/>
            <a:r>
              <a:rPr lang="en-US" dirty="0" smtClean="0"/>
              <a:t>The reference value for left ventricular ejection fraction depends on the method used but is usually </a:t>
            </a:r>
            <a:r>
              <a:rPr lang="en-US" dirty="0" smtClean="0">
                <a:solidFill>
                  <a:srgbClr val="FF0000"/>
                </a:solidFill>
              </a:rPr>
              <a:t>&gt; 60%</a:t>
            </a:r>
            <a:r>
              <a:rPr lang="en-US" dirty="0" smtClean="0"/>
              <a:t>.</a:t>
            </a:r>
            <a:endParaRPr lang="en-US" dirty="0" smtClean="0">
              <a:solidFill>
                <a:srgbClr val="FF0000"/>
              </a:solidFill>
            </a:endParaRPr>
          </a:p>
          <a:p>
            <a:pPr algn="just" rtl="0"/>
            <a:endParaRPr lang="ar-IQ"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Myocardial perfusion imaging</a:t>
            </a:r>
            <a:endParaRPr lang="ar-IQ" sz="3200"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This technique involves obtaining </a:t>
            </a:r>
            <a:r>
              <a:rPr lang="en-US" dirty="0" err="1" smtClean="0"/>
              <a:t>scintiscans</a:t>
            </a:r>
            <a:r>
              <a:rPr lang="en-US" dirty="0" smtClean="0"/>
              <a:t> of the myocardium at rest and during stress after the administration of an intravenous radioactive isotope such as 99technetium </a:t>
            </a:r>
            <a:r>
              <a:rPr lang="en-US" dirty="0" err="1" smtClean="0"/>
              <a:t>tetrofosmin</a:t>
            </a:r>
            <a:r>
              <a:rPr lang="en-US" dirty="0" smtClean="0"/>
              <a:t>.</a:t>
            </a:r>
          </a:p>
          <a:p>
            <a:pPr algn="just" rtl="0"/>
            <a:r>
              <a:rPr lang="en-US" dirty="0" smtClean="0"/>
              <a:t>More sophisticated quantitative information is obtained with positron emission tomography (PET), which can be used to assess myocardial metabolism, but this is only available in a few </a:t>
            </a:r>
            <a:r>
              <a:rPr lang="en-US" dirty="0" err="1" smtClean="0"/>
              <a:t>centres</a:t>
            </a:r>
            <a:r>
              <a:rPr lang="en-US" dirty="0" smtClean="0"/>
              <a:t>.</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Repolarisation</a:t>
            </a:r>
            <a:r>
              <a:rPr lang="en-US" dirty="0" smtClean="0"/>
              <a:t> is a slower process that spreads from the </a:t>
            </a:r>
            <a:r>
              <a:rPr lang="en-US" dirty="0" err="1" smtClean="0"/>
              <a:t>epicardium</a:t>
            </a:r>
            <a:r>
              <a:rPr lang="en-US" dirty="0" smtClean="0"/>
              <a:t> to the </a:t>
            </a:r>
            <a:r>
              <a:rPr lang="en-US" dirty="0" err="1" smtClean="0"/>
              <a:t>endocardium</a:t>
            </a:r>
            <a:r>
              <a:rPr lang="en-US" dirty="0" smtClean="0"/>
              <a:t>. </a:t>
            </a:r>
            <a:r>
              <a:rPr lang="en-US" dirty="0" err="1" smtClean="0"/>
              <a:t>Atrial</a:t>
            </a:r>
            <a:r>
              <a:rPr lang="en-US" dirty="0" smtClean="0"/>
              <a:t> </a:t>
            </a:r>
            <a:r>
              <a:rPr lang="en-US" dirty="0" err="1" smtClean="0"/>
              <a:t>repolarisation</a:t>
            </a:r>
            <a:r>
              <a:rPr lang="en-US" dirty="0" smtClean="0"/>
              <a:t> does not cause a detectable signal but ventricular </a:t>
            </a:r>
            <a:r>
              <a:rPr lang="en-US" dirty="0" err="1" smtClean="0"/>
              <a:t>repolarisation</a:t>
            </a:r>
            <a:r>
              <a:rPr lang="en-US" dirty="0" smtClean="0"/>
              <a:t> produces the T wave.</a:t>
            </a:r>
          </a:p>
          <a:p>
            <a:pPr algn="just" rtl="0"/>
            <a:r>
              <a:rPr lang="en-US" dirty="0" smtClean="0"/>
              <a:t>The QT interval represents the total duration of ventricular </a:t>
            </a:r>
            <a:r>
              <a:rPr lang="en-US" dirty="0" err="1" smtClean="0"/>
              <a:t>depolarisation</a:t>
            </a:r>
            <a:r>
              <a:rPr lang="en-US" dirty="0" smtClean="0"/>
              <a:t> and </a:t>
            </a:r>
            <a:r>
              <a:rPr lang="en-US" dirty="0" err="1" smtClean="0"/>
              <a:t>repolarisation</a:t>
            </a:r>
            <a:r>
              <a:rPr lang="en-US" dirty="0" smtClean="0"/>
              <a:t>.</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5719"/>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a:srcRect/>
          <a:stretch>
            <a:fillRect/>
          </a:stretch>
        </p:blipFill>
        <p:spPr bwMode="auto">
          <a:xfrm>
            <a:off x="1071538" y="571480"/>
            <a:ext cx="7000924"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تقن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246</TotalTime>
  <Words>3699</Words>
  <Application>Microsoft Office PowerPoint</Application>
  <PresentationFormat>عرض على الشاشة (3:4)‏</PresentationFormat>
  <Paragraphs>157</Paragraphs>
  <Slides>72</Slides>
  <Notes>0</Notes>
  <HiddenSlides>0</HiddenSlides>
  <MMClips>0</MMClips>
  <ScaleCrop>false</ScaleCrop>
  <HeadingPairs>
    <vt:vector size="4" baseType="variant">
      <vt:variant>
        <vt:lpstr>نسق</vt:lpstr>
      </vt:variant>
      <vt:variant>
        <vt:i4>1</vt:i4>
      </vt:variant>
      <vt:variant>
        <vt:lpstr>عناوين الشرائح</vt:lpstr>
      </vt:variant>
      <vt:variant>
        <vt:i4>72</vt:i4>
      </vt:variant>
    </vt:vector>
  </HeadingPairs>
  <TitlesOfParts>
    <vt:vector size="73" baseType="lpstr">
      <vt:lpstr>تقنية</vt:lpstr>
      <vt:lpstr>INVESTIGATION OF CARDIOVASCULAR SYSTEM</vt:lpstr>
      <vt:lpstr>عرض تقديمي في PowerPoint</vt:lpstr>
      <vt:lpstr>Electrocardiogram (ECG)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 standard 12-lead ECG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ECG in ischemia and infarction</vt:lpstr>
      <vt:lpstr>عرض تقديمي في PowerPoint</vt:lpstr>
      <vt:lpstr>Exercise (stress) ECG</vt:lpstr>
      <vt:lpstr>عرض تقديمي في PowerPoint</vt:lpstr>
      <vt:lpstr>عرض تقديمي في PowerPoint</vt:lpstr>
      <vt:lpstr>عرض تقديمي في PowerPoint</vt:lpstr>
      <vt:lpstr>عرض تقديمي في PowerPoint</vt:lpstr>
      <vt:lpstr>عرض تقديمي في PowerPoint</vt:lpstr>
      <vt:lpstr>Ambulatory ECG</vt:lpstr>
      <vt:lpstr>عرض تقديمي في PowerPoint</vt:lpstr>
      <vt:lpstr>عرض تقديمي في PowerPoint</vt:lpstr>
      <vt:lpstr>Cardiac biomarkers</vt:lpstr>
      <vt:lpstr>Brain natriuretic peptide</vt:lpstr>
      <vt:lpstr>Cardiac troponins</vt:lpstr>
      <vt:lpstr>Chest X-ray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Echocardiography (echo)</vt:lpstr>
      <vt:lpstr>عرض تقديمي في PowerPoint</vt:lpstr>
      <vt:lpstr>-Doppler echocardiography</vt:lpstr>
      <vt:lpstr>عرض تقديمي في PowerPoint</vt:lpstr>
      <vt:lpstr>عرض تقديمي في PowerPoint</vt:lpstr>
      <vt:lpstr>عرض تقديمي في PowerPoint</vt:lpstr>
      <vt:lpstr>عرض تقديمي في PowerPoint</vt:lpstr>
      <vt:lpstr>عرض تقديمي في PowerPoint</vt:lpstr>
      <vt:lpstr>-Transoesophageal echocardiography</vt:lpstr>
      <vt:lpstr>عرض تقديمي في PowerPoint</vt:lpstr>
      <vt:lpstr>-Stress echocardiography</vt:lpstr>
      <vt:lpstr>Computed tomographic (CT) imaging </vt:lpstr>
      <vt:lpstr>عرض تقديمي في PowerPoint</vt:lpstr>
      <vt:lpstr>عرض تقديمي في PowerPoint</vt:lpstr>
      <vt:lpstr>Magnetic resonance imaging (MRI)</vt:lpstr>
      <vt:lpstr>عرض تقديمي في PowerPoint</vt:lpstr>
      <vt:lpstr>عرض تقديمي في PowerPoint</vt:lpstr>
      <vt:lpstr>عرض تقديمي في PowerPoint</vt:lpstr>
      <vt:lpstr>عرض تقديمي في PowerPoint</vt:lpstr>
      <vt:lpstr>Cardiac catheterisation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Radionuclide imaging</vt:lpstr>
      <vt:lpstr>-Blood pool imaging</vt:lpstr>
      <vt:lpstr>عرض تقديمي في PowerPoint</vt:lpstr>
      <vt:lpstr>Myocardial perfusion imaging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CARDIOVASCULAR SYSTEM</dc:title>
  <dc:creator>hasna</dc:creator>
  <cp:lastModifiedBy>DR.Ahmed Saker 2o1O</cp:lastModifiedBy>
  <cp:revision>40</cp:revision>
  <dcterms:created xsi:type="dcterms:W3CDTF">2015-08-17T08:01:33Z</dcterms:created>
  <dcterms:modified xsi:type="dcterms:W3CDTF">2019-11-18T18:24:16Z</dcterms:modified>
</cp:coreProperties>
</file>